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theme/themeOverride8.xml" ContentType="application/vnd.openxmlformats-officedocument.themeOverride+xml"/>
  <Default Extension="png" ContentType="image/png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rawings/drawing4.xml" ContentType="application/vnd.openxmlformats-officedocument.drawingml.chartshapes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8"/>
  </p:notesMasterIdLst>
  <p:handoutMasterIdLst>
    <p:handoutMasterId r:id="rId29"/>
  </p:handoutMasterIdLst>
  <p:sldIdLst>
    <p:sldId id="323" r:id="rId3"/>
    <p:sldId id="286" r:id="rId4"/>
    <p:sldId id="318" r:id="rId5"/>
    <p:sldId id="317" r:id="rId6"/>
    <p:sldId id="319" r:id="rId7"/>
    <p:sldId id="320" r:id="rId8"/>
    <p:sldId id="322" r:id="rId9"/>
    <p:sldId id="291" r:id="rId10"/>
    <p:sldId id="296" r:id="rId11"/>
    <p:sldId id="293" r:id="rId12"/>
    <p:sldId id="295" r:id="rId13"/>
    <p:sldId id="294" r:id="rId14"/>
    <p:sldId id="313" r:id="rId15"/>
    <p:sldId id="264" r:id="rId16"/>
    <p:sldId id="263" r:id="rId17"/>
    <p:sldId id="265" r:id="rId18"/>
    <p:sldId id="288" r:id="rId19"/>
    <p:sldId id="268" r:id="rId20"/>
    <p:sldId id="266" r:id="rId21"/>
    <p:sldId id="321" r:id="rId22"/>
    <p:sldId id="315" r:id="rId23"/>
    <p:sldId id="316" r:id="rId24"/>
    <p:sldId id="273" r:id="rId25"/>
    <p:sldId id="278" r:id="rId26"/>
    <p:sldId id="280" r:id="rId27"/>
  </p:sldIdLst>
  <p:sldSz cx="9144000" cy="6858000" type="screen4x3"/>
  <p:notesSz cx="6735763" cy="98663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77462" autoAdjust="0"/>
  </p:normalViewPr>
  <p:slideViewPr>
    <p:cSldViewPr showGuides="1">
      <p:cViewPr>
        <p:scale>
          <a:sx n="82" d="100"/>
          <a:sy n="82" d="100"/>
        </p:scale>
        <p:origin x="-78" y="390"/>
      </p:cViewPr>
      <p:guideLst>
        <p:guide orient="horz" pos="2160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Fmv-biblo-edit2\edit2_hdd\&#22996;&#21729;&#20250;\&#21307;&#30274;&#23433;&#20840;&#31649;&#29702;&#22996;&#21729;&#20250;\&#20250;&#35696;&#36039;&#26009;\2012_&#26085;&#34220;&#23398;&#34899;&#22823;&#20250;\&#21307;&#30274;&#23433;&#20840;&#12395;&#38306;&#12377;&#12427;&#12450;&#12531;&#12465;&#12540;&#12488;_20121024(&#23665;&#37326;&#20837;&#21147;).xlsx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Fmv-biblo-edit2\edit2_hdd\&#22996;&#21729;&#20250;\&#21307;&#30274;&#23433;&#20840;&#31649;&#29702;&#22996;&#21729;&#20250;\&#20250;&#35696;&#36039;&#26009;\2012_&#26085;&#34220;&#23398;&#34899;&#22823;&#20250;\&#21307;&#30274;&#23433;&#20840;&#12395;&#38306;&#12377;&#12427;&#12450;&#12531;&#12465;&#12540;&#12488;_20121024(&#23665;&#37326;&#20837;&#21147;).xlsx" TargetMode="External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Fmv-biblo-edit2\edit2_hdd\&#22996;&#21729;&#20250;\&#21307;&#30274;&#23433;&#20840;&#31649;&#29702;&#22996;&#21729;&#20250;\&#20250;&#35696;&#36039;&#26009;\2012_&#26085;&#34220;&#23398;&#34899;&#22823;&#20250;\&#21307;&#30274;&#23433;&#20840;&#12395;&#38306;&#12377;&#12427;&#12450;&#12531;&#12465;&#12540;&#12488;_20121024(&#23665;&#37326;&#20837;&#21147;).xlsx" TargetMode="External"/><Relationship Id="rId1" Type="http://schemas.openxmlformats.org/officeDocument/2006/relationships/themeOverride" Target="../theme/themeOverrid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Fmv-biblo-edit2\edit2_hdd\&#22996;&#21729;&#20250;\&#21307;&#30274;&#23433;&#20840;&#31649;&#29702;&#22996;&#21729;&#20250;\&#20250;&#35696;&#36039;&#26009;\2012_&#26085;&#34220;&#23398;&#34899;&#22823;&#20250;\&#21307;&#30274;&#23433;&#20840;&#12395;&#38306;&#12377;&#12427;&#12450;&#12531;&#12465;&#12540;&#12488;_20121024(&#23665;&#37326;&#20837;&#21147;).xlsx" TargetMode="External"/><Relationship Id="rId1" Type="http://schemas.openxmlformats.org/officeDocument/2006/relationships/themeOverride" Target="../theme/themeOverrid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Fmv-biblo-edit2\edit2_hdd\&#22996;&#21729;&#20250;\&#21307;&#30274;&#23433;&#20840;&#31649;&#29702;&#22996;&#21729;&#20250;\&#20250;&#35696;&#36039;&#26009;\2012_&#26085;&#34220;&#23398;&#34899;&#22823;&#20250;\&#21307;&#30274;&#23433;&#20840;&#12395;&#38306;&#12377;&#12427;&#12450;&#12531;&#12465;&#12540;&#12488;_20121024(&#23665;&#37326;&#20837;&#21147;).xlsx" TargetMode="External"/><Relationship Id="rId1" Type="http://schemas.openxmlformats.org/officeDocument/2006/relationships/themeOverride" Target="../theme/themeOverrid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sumirenagara\AppData\Local\Microsoft\Windows\Temporary%20Internet%20Files\Content.IE5\DR05RG5O\&#21307;&#30274;&#23433;&#20840;&#34220;&#20107;&#35611;&#32722;&#20250;.xlsx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0"/>
            </a:pPr>
            <a:r>
              <a:rPr lang="en-US" sz="1600" b="0" dirty="0" smtClean="0"/>
              <a:t>(</a:t>
            </a:r>
            <a:r>
              <a:rPr lang="ja-JP" sz="1600" b="0" dirty="0"/>
              <a:t>ｎ＝</a:t>
            </a:r>
            <a:r>
              <a:rPr lang="en-US" sz="1600" b="0" dirty="0"/>
              <a:t>1758)</a:t>
            </a:r>
            <a:endParaRPr lang="ja-JP" sz="1600" b="0" dirty="0"/>
          </a:p>
        </c:rich>
      </c:tx>
      <c:layout>
        <c:manualLayout>
          <c:xMode val="edge"/>
          <c:yMode val="edge"/>
          <c:x val="0.40996292078657931"/>
          <c:y val="0.64471203597433635"/>
        </c:manualLayout>
      </c:layout>
    </c:title>
    <c:plotArea>
      <c:layout>
        <c:manualLayout>
          <c:layoutTarget val="inner"/>
          <c:xMode val="edge"/>
          <c:yMode val="edge"/>
          <c:x val="0.12280905511811023"/>
          <c:y val="0.11783646835812218"/>
          <c:w val="0.32660433070866407"/>
          <c:h val="0.54434055118110269"/>
        </c:manualLayout>
      </c:layout>
      <c:pieChart>
        <c:varyColors val="1"/>
        <c:ser>
          <c:idx val="1"/>
          <c:order val="1"/>
          <c:dLbls>
            <c:numFmt formatCode="0.0%" sourceLinked="0"/>
            <c:showPercent val="1"/>
            <c:showLeaderLines val="1"/>
          </c:dLbls>
          <c:cat>
            <c:strRef>
              <c:f>Sheet2!$N$15:$N$17</c:f>
              <c:strCache>
                <c:ptCount val="3"/>
                <c:pt idx="0">
                  <c:v>未回答</c:v>
                </c:pt>
                <c:pt idx="1">
                  <c:v>有</c:v>
                </c:pt>
                <c:pt idx="2">
                  <c:v>無</c:v>
                </c:pt>
              </c:strCache>
            </c:strRef>
          </c:cat>
          <c:val>
            <c:numRef>
              <c:f>Sheet2!$E$15:$E$17</c:f>
              <c:numCache>
                <c:formatCode>General</c:formatCode>
                <c:ptCount val="3"/>
                <c:pt idx="0">
                  <c:v>53</c:v>
                </c:pt>
                <c:pt idx="1">
                  <c:v>1288</c:v>
                </c:pt>
                <c:pt idx="2">
                  <c:v>417</c:v>
                </c:pt>
              </c:numCache>
            </c:numRef>
          </c:val>
        </c:ser>
        <c:ser>
          <c:idx val="0"/>
          <c:order val="0"/>
          <c:dLbls>
            <c:numFmt formatCode="0.0%" sourceLinked="0"/>
            <c:showPercent val="1"/>
            <c:showLeaderLines val="1"/>
          </c:dLbls>
          <c:cat>
            <c:strRef>
              <c:f>Sheet2!$O$15:$O$18</c:f>
              <c:strCache>
                <c:ptCount val="4"/>
                <c:pt idx="0">
                  <c:v>未回答</c:v>
                </c:pt>
                <c:pt idx="1">
                  <c:v>はい</c:v>
                </c:pt>
                <c:pt idx="2">
                  <c:v>いいえ</c:v>
                </c:pt>
                <c:pt idx="3">
                  <c:v>既に参加している</c:v>
                </c:pt>
              </c:strCache>
            </c:strRef>
          </c:cat>
          <c:val>
            <c:numRef>
              <c:f>Sheet2!$F$15:$F$18</c:f>
              <c:numCache>
                <c:formatCode>General</c:formatCode>
                <c:ptCount val="4"/>
                <c:pt idx="0">
                  <c:v>153</c:v>
                </c:pt>
                <c:pt idx="1">
                  <c:v>858</c:v>
                </c:pt>
                <c:pt idx="2">
                  <c:v>616</c:v>
                </c:pt>
                <c:pt idx="3">
                  <c:v>131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57692257217848508"/>
          <c:y val="0.15462962962962962"/>
          <c:w val="0.28782130358705538"/>
          <c:h val="0.47723571011956839"/>
        </c:manualLayout>
      </c:layout>
      <c:txPr>
        <a:bodyPr/>
        <a:lstStyle/>
        <a:p>
          <a:pPr rtl="0">
            <a:defRPr/>
          </a:pPr>
          <a:endParaRPr lang="ja-JP"/>
        </a:p>
      </c:txPr>
    </c:legend>
    <c:plotVisOnly val="1"/>
    <c:dispBlanksAs val="zero"/>
  </c:chart>
  <c:txPr>
    <a:bodyPr/>
    <a:lstStyle/>
    <a:p>
      <a:pPr>
        <a:defRPr sz="1600"/>
      </a:pPr>
      <a:endParaRPr lang="ja-JP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 rtl="0">
              <a:defRPr sz="1600" b="0"/>
            </a:pPr>
            <a:r>
              <a:rPr lang="en-US" sz="1600" b="0" dirty="0" smtClean="0"/>
              <a:t>(n=1758</a:t>
            </a:r>
            <a:r>
              <a:rPr lang="en-US" sz="1600" b="0" dirty="0"/>
              <a:t>)</a:t>
            </a:r>
            <a:endParaRPr lang="ja-JP" sz="1600" b="0" dirty="0"/>
          </a:p>
        </c:rich>
      </c:tx>
      <c:layout>
        <c:manualLayout>
          <c:xMode val="edge"/>
          <c:yMode val="edge"/>
          <c:x val="0.39670241967527536"/>
          <c:y val="0.61235672322419121"/>
        </c:manualLayout>
      </c:layout>
    </c:title>
    <c:plotArea>
      <c:layout>
        <c:manualLayout>
          <c:layoutTarget val="inner"/>
          <c:xMode val="edge"/>
          <c:yMode val="edge"/>
          <c:x val="0.12280905511811023"/>
          <c:y val="0.11783646835812192"/>
          <c:w val="0.32660433070866385"/>
          <c:h val="0.54434055118110269"/>
        </c:manualLayout>
      </c:layout>
      <c:pieChart>
        <c:varyColors val="1"/>
        <c:ser>
          <c:idx val="0"/>
          <c:order val="0"/>
          <c:dLbls>
            <c:numFmt formatCode="0.0%" sourceLinked="0"/>
            <c:showPercent val="1"/>
            <c:showLeaderLines val="1"/>
          </c:dLbls>
          <c:cat>
            <c:strRef>
              <c:f>Sheet2!$O$15:$O$18</c:f>
              <c:strCache>
                <c:ptCount val="4"/>
                <c:pt idx="0">
                  <c:v>未回答</c:v>
                </c:pt>
                <c:pt idx="1">
                  <c:v>はい</c:v>
                </c:pt>
                <c:pt idx="2">
                  <c:v>いいえ</c:v>
                </c:pt>
                <c:pt idx="3">
                  <c:v>既に参加している</c:v>
                </c:pt>
              </c:strCache>
            </c:strRef>
          </c:cat>
          <c:val>
            <c:numRef>
              <c:f>Sheet2!$F$15:$F$18</c:f>
              <c:numCache>
                <c:formatCode>General</c:formatCode>
                <c:ptCount val="4"/>
                <c:pt idx="0">
                  <c:v>153</c:v>
                </c:pt>
                <c:pt idx="1">
                  <c:v>858</c:v>
                </c:pt>
                <c:pt idx="2">
                  <c:v>616</c:v>
                </c:pt>
                <c:pt idx="3">
                  <c:v>131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45375565266410556"/>
          <c:y val="0.21870824806351746"/>
          <c:w val="0.36036376616590238"/>
          <c:h val="0.36039060639453196"/>
        </c:manualLayout>
      </c:layout>
      <c:txPr>
        <a:bodyPr/>
        <a:lstStyle/>
        <a:p>
          <a:pPr rtl="0">
            <a:defRPr/>
          </a:pPr>
          <a:endParaRPr lang="ja-JP"/>
        </a:p>
      </c:txPr>
    </c:legend>
    <c:plotVisOnly val="1"/>
    <c:dispBlanksAs val="zero"/>
  </c:chart>
  <c:txPr>
    <a:bodyPr/>
    <a:lstStyle/>
    <a:p>
      <a:pPr>
        <a:defRPr sz="1600"/>
      </a:pPr>
      <a:endParaRPr lang="ja-JP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925647959289316E-2"/>
          <c:y val="0.13415642108201428"/>
          <c:w val="0.38676272362506692"/>
          <c:h val="0.62543414415205456"/>
        </c:manualLayout>
      </c:layout>
      <c:pieChart>
        <c:varyColors val="1"/>
        <c:ser>
          <c:idx val="0"/>
          <c:order val="0"/>
          <c:dLbls>
            <c:numFmt formatCode="0.0%" sourceLinked="0"/>
            <c:showPercent val="1"/>
            <c:showLeaderLines val="1"/>
          </c:dLbls>
          <c:cat>
            <c:strRef>
              <c:f>Sheet2!$P$15:$P$22</c:f>
              <c:strCache>
                <c:ptCount val="8"/>
                <c:pt idx="0">
                  <c:v>未回答</c:v>
                </c:pt>
                <c:pt idx="1">
                  <c:v>千葉県薬剤師会</c:v>
                </c:pt>
                <c:pt idx="2">
                  <c:v>支部薬剤師会</c:v>
                </c:pt>
                <c:pt idx="3">
                  <c:v>弁護士事務所</c:v>
                </c:pt>
                <c:pt idx="4">
                  <c:v>地区保健所</c:v>
                </c:pt>
                <c:pt idx="5">
                  <c:v>千葉県健康福祉部薬務課</c:v>
                </c:pt>
                <c:pt idx="6">
                  <c:v>その他</c:v>
                </c:pt>
                <c:pt idx="7">
                  <c:v>相談しない</c:v>
                </c:pt>
              </c:strCache>
            </c:strRef>
          </c:cat>
          <c:val>
            <c:numRef>
              <c:f>Sheet2!$G$15:$G$22</c:f>
              <c:numCache>
                <c:formatCode>General</c:formatCode>
                <c:ptCount val="8"/>
                <c:pt idx="0">
                  <c:v>87</c:v>
                </c:pt>
                <c:pt idx="1">
                  <c:v>831</c:v>
                </c:pt>
                <c:pt idx="2">
                  <c:v>885</c:v>
                </c:pt>
                <c:pt idx="3">
                  <c:v>189</c:v>
                </c:pt>
                <c:pt idx="4">
                  <c:v>406</c:v>
                </c:pt>
                <c:pt idx="5">
                  <c:v>189</c:v>
                </c:pt>
                <c:pt idx="6">
                  <c:v>212</c:v>
                </c:pt>
                <c:pt idx="7">
                  <c:v>48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1882149214106865"/>
          <c:y val="8.7536028256692003E-2"/>
          <c:w val="0.45665743506199624"/>
          <c:h val="0.64541963981309003"/>
        </c:manualLayout>
      </c:layout>
    </c:legend>
    <c:plotVisOnly val="1"/>
    <c:dispBlanksAs val="zero"/>
  </c:chart>
  <c:txPr>
    <a:bodyPr/>
    <a:lstStyle/>
    <a:p>
      <a:pPr>
        <a:defRPr sz="1600"/>
      </a:pPr>
      <a:endParaRPr lang="ja-JP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5380380380380394E-2"/>
          <c:y val="0.14716527777777791"/>
          <c:w val="0.90965965965966344"/>
          <c:h val="0.64429421296296363"/>
        </c:manualLayout>
      </c:layout>
      <c:ofPieChart>
        <c:ofPieType val="pie"/>
        <c:varyColors val="1"/>
        <c:ser>
          <c:idx val="0"/>
          <c:order val="0"/>
          <c:dLbls>
            <c:dLbl>
              <c:idx val="0"/>
              <c:layout>
                <c:manualLayout>
                  <c:x val="9.5022522522523287E-2"/>
                  <c:y val="-1.9443518518518711E-2"/>
                </c:manualLayout>
              </c:layout>
              <c:dLblPos val="bestFit"/>
              <c:showPercent val="1"/>
            </c:dLbl>
            <c:dLbl>
              <c:idx val="2"/>
              <c:layout>
                <c:manualLayout>
                  <c:x val="-6.0674424424424422E-3"/>
                  <c:y val="2.5710648148148149E-2"/>
                </c:manualLayout>
              </c:layout>
              <c:dLblPos val="bestFit"/>
              <c:showPercent val="1"/>
            </c:dLbl>
            <c:dLbl>
              <c:idx val="3"/>
              <c:layout>
                <c:manualLayout>
                  <c:x val="-6.6894957457457452E-2"/>
                  <c:y val="0.17732175925925917"/>
                </c:manualLayout>
              </c:layout>
              <c:dLblPos val="bestFit"/>
              <c:showPercent val="1"/>
            </c:dLbl>
            <c:dLbl>
              <c:idx val="4"/>
              <c:layout>
                <c:manualLayout>
                  <c:x val="7.1741491491491491E-2"/>
                  <c:y val="-0.10490810185185202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ja-JP"/>
              </a:p>
            </c:txPr>
            <c:dLblPos val="bestFit"/>
            <c:showPercent val="1"/>
            <c:showLeaderLines val="1"/>
          </c:dLbls>
          <c:cat>
            <c:strRef>
              <c:f>Sheet2!$S$24:$S$28</c:f>
              <c:strCache>
                <c:ptCount val="5"/>
                <c:pt idx="0">
                  <c:v>無</c:v>
                </c:pt>
                <c:pt idx="1">
                  <c:v>未回答</c:v>
                </c:pt>
                <c:pt idx="2">
                  <c:v>未回答1</c:v>
                </c:pt>
                <c:pt idx="3">
                  <c:v>損保ジャパン</c:v>
                </c:pt>
                <c:pt idx="4">
                  <c:v>その他</c:v>
                </c:pt>
              </c:strCache>
            </c:strRef>
          </c:cat>
          <c:val>
            <c:numRef>
              <c:f>Sheet2!$T$24:$T$28</c:f>
              <c:numCache>
                <c:formatCode>General</c:formatCode>
                <c:ptCount val="5"/>
                <c:pt idx="0">
                  <c:v>208</c:v>
                </c:pt>
                <c:pt idx="1">
                  <c:v>97</c:v>
                </c:pt>
                <c:pt idx="2">
                  <c:v>80</c:v>
                </c:pt>
                <c:pt idx="3">
                  <c:v>1066</c:v>
                </c:pt>
                <c:pt idx="4">
                  <c:v>298</c:v>
                </c:pt>
              </c:numCache>
            </c:numRef>
          </c:val>
        </c:ser>
        <c:dLbls>
          <c:showPercent val="1"/>
        </c:dLbls>
        <c:gapWidth val="100"/>
        <c:splitType val="pos"/>
        <c:splitPos val="3"/>
        <c:secondPieSize val="75"/>
        <c:serLines/>
      </c:ofPieChart>
    </c:plotArea>
    <c:plotVisOnly val="1"/>
    <c:dispBlanksAs val="zero"/>
  </c:chart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16666666666723"/>
          <c:y val="0.17802165354330721"/>
          <c:w val="0.81388888888889255"/>
          <c:h val="0.54434055118110269"/>
        </c:manualLayout>
      </c:layout>
      <c:ofPieChart>
        <c:ofPieType val="pie"/>
        <c:varyColors val="1"/>
        <c:ser>
          <c:idx val="0"/>
          <c:order val="0"/>
          <c:dLbls>
            <c:dLbl>
              <c:idx val="2"/>
              <c:layout>
                <c:manualLayout>
                  <c:x val="3.8086358772949388E-3"/>
                  <c:y val="3.5862913379994851E-2"/>
                </c:manualLayout>
              </c:layout>
              <c:dLblPos val="bestFit"/>
              <c:showPercent val="1"/>
            </c:dLbl>
            <c:dLbl>
              <c:idx val="3"/>
              <c:layout>
                <c:manualLayout>
                  <c:x val="0.12738236792508537"/>
                  <c:y val="0.15099896307817753"/>
                </c:manualLayout>
              </c:layout>
              <c:dLblPos val="bestFit"/>
              <c:showPercent val="1"/>
            </c:dLbl>
            <c:dLbl>
              <c:idx val="4"/>
              <c:layout>
                <c:manualLayout>
                  <c:x val="-6.7877593180337314E-2"/>
                  <c:y val="-5.4902233085213248E-2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sz="1800"/>
                </a:pPr>
                <a:endParaRPr lang="ja-JP"/>
              </a:p>
            </c:txPr>
            <c:dLblPos val="bestFit"/>
            <c:showPercent val="1"/>
            <c:showLeaderLines val="1"/>
          </c:dLbls>
          <c:cat>
            <c:strRef>
              <c:f>Sheet2!$V$24:$V$28</c:f>
              <c:strCache>
                <c:ptCount val="5"/>
                <c:pt idx="0">
                  <c:v>無</c:v>
                </c:pt>
                <c:pt idx="1">
                  <c:v>未回答</c:v>
                </c:pt>
                <c:pt idx="2">
                  <c:v>未回答1</c:v>
                </c:pt>
                <c:pt idx="3">
                  <c:v>損保ジャパン</c:v>
                </c:pt>
                <c:pt idx="4">
                  <c:v>その他</c:v>
                </c:pt>
              </c:strCache>
            </c:strRef>
          </c:cat>
          <c:val>
            <c:numRef>
              <c:f>Sheet2!$W$24:$W$28</c:f>
              <c:numCache>
                <c:formatCode>General</c:formatCode>
                <c:ptCount val="5"/>
                <c:pt idx="0">
                  <c:v>716</c:v>
                </c:pt>
                <c:pt idx="1">
                  <c:v>198</c:v>
                </c:pt>
                <c:pt idx="2">
                  <c:v>29</c:v>
                </c:pt>
                <c:pt idx="3">
                  <c:v>618</c:v>
                </c:pt>
                <c:pt idx="4">
                  <c:v>197</c:v>
                </c:pt>
              </c:numCache>
            </c:numRef>
          </c:val>
        </c:ser>
        <c:dLbls>
          <c:showPercent val="1"/>
        </c:dLbls>
        <c:gapWidth val="100"/>
        <c:splitType val="pos"/>
        <c:splitPos val="3"/>
        <c:secondPieSize val="75"/>
        <c:serLines/>
      </c:ofPieChart>
    </c:plotArea>
    <c:plotVisOnly val="1"/>
    <c:dispBlanksAs val="zero"/>
  </c:chart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4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ja-JP" smtClean="0"/>
                      <a:t>4.8%</a:t>
                    </a:r>
                    <a:endParaRPr lang="en-US" altLang="ja-JP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ja-JP" smtClean="0"/>
                      <a:t>17.7%</a:t>
                    </a:r>
                    <a:endParaRPr lang="en-US" altLang="ja-JP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ja-JP" smtClean="0"/>
                      <a:t>77.5%</a:t>
                    </a:r>
                    <a:endParaRPr lang="en-US" altLang="ja-JP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Sheet2!$D$4:$D$6</c:f>
              <c:strCache>
                <c:ptCount val="3"/>
                <c:pt idx="0">
                  <c:v>未回答</c:v>
                </c:pt>
                <c:pt idx="1">
                  <c:v>はい</c:v>
                </c:pt>
                <c:pt idx="2">
                  <c:v>いいえ</c:v>
                </c:pt>
              </c:strCache>
            </c:strRef>
          </c:cat>
          <c:val>
            <c:numRef>
              <c:f>Sheet2!$E$4:$E$6</c:f>
              <c:numCache>
                <c:formatCode>General</c:formatCode>
                <c:ptCount val="3"/>
                <c:pt idx="0">
                  <c:v>85</c:v>
                </c:pt>
                <c:pt idx="1">
                  <c:v>311</c:v>
                </c:pt>
                <c:pt idx="2">
                  <c:v>1362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ja-JP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0.66345</cdr:y>
    </cdr:from>
    <cdr:to>
      <cdr:x>1</cdr:x>
      <cdr:y>0.77238</cdr:y>
    </cdr:to>
    <cdr:sp macro="" textlink="">
      <cdr:nvSpPr>
        <cdr:cNvPr id="2" name="タイトル 1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0" y="3229800"/>
          <a:ext cx="8783410" cy="5303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algn="ctr" rtl="0" eaLnBrk="0" fontAlgn="base" hangingPunct="0">
            <a:spcBef>
              <a:spcPct val="0"/>
            </a:spcBef>
            <a:spcAft>
              <a:spcPct val="0"/>
            </a:spcAft>
            <a:defRPr kumimoji="1" sz="4400" kern="1200">
              <a:solidFill>
                <a:sysClr val="windowText" lastClr="000000"/>
              </a:solidFill>
              <a:latin typeface="Calibri"/>
            </a:defRPr>
          </a:lvl1pPr>
          <a:lvl2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2pPr>
          <a:lvl3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3pPr>
          <a:lvl4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4pPr>
          <a:lvl5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5pPr>
          <a:lvl6pPr marL="4572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6pPr>
          <a:lvl7pPr marL="9144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7pPr>
          <a:lvl8pPr marL="13716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8pPr>
          <a:lvl9pPr marL="18288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9pPr>
        </a:lstStyle>
        <a:p xmlns:a="http://schemas.openxmlformats.org/drawingml/2006/main">
          <a:pPr eaLnBrk="1" hangingPunct="1"/>
          <a:r>
            <a:rPr lang="ja-JP" altLang="ja-JP" sz="1600" dirty="0" smtClean="0"/>
            <a:t>図</a:t>
          </a:r>
          <a:r>
            <a:rPr lang="en-US" altLang="ja-JP" sz="1600" dirty="0" smtClean="0"/>
            <a:t>2</a:t>
          </a:r>
          <a:r>
            <a:rPr lang="ja-JP" altLang="ja-JP" sz="1600" dirty="0" smtClean="0"/>
            <a:t>　薬局ヒヤリ・ハット事例収集分析事業への参加希望</a:t>
          </a:r>
          <a:endParaRPr lang="ja-JP" altLang="en-US" sz="1600" dirty="0" smtClean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0.73255</cdr:y>
    </cdr:from>
    <cdr:to>
      <cdr:x>1</cdr:x>
      <cdr:y>0.93244</cdr:y>
    </cdr:to>
    <cdr:sp macro="" textlink="">
      <cdr:nvSpPr>
        <cdr:cNvPr id="2" name="タイトル 1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0" y="3164980"/>
          <a:ext cx="7416824" cy="8636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algn="ctr" rtl="0" eaLnBrk="0" fontAlgn="base" hangingPunct="0">
            <a:spcBef>
              <a:spcPct val="0"/>
            </a:spcBef>
            <a:spcAft>
              <a:spcPct val="0"/>
            </a:spcAft>
            <a:defRPr kumimoji="1" sz="4400" kern="1200">
              <a:solidFill>
                <a:sysClr val="windowText" lastClr="000000"/>
              </a:solidFill>
              <a:latin typeface="Calibri"/>
            </a:defRPr>
          </a:lvl1pPr>
          <a:lvl2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2pPr>
          <a:lvl3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3pPr>
          <a:lvl4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4pPr>
          <a:lvl5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5pPr>
          <a:lvl6pPr marL="4572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6pPr>
          <a:lvl7pPr marL="9144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7pPr>
          <a:lvl8pPr marL="13716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8pPr>
          <a:lvl9pPr marL="18288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9pPr>
        </a:lstStyle>
        <a:p xmlns:a="http://schemas.openxmlformats.org/drawingml/2006/main">
          <a:pPr algn="l" eaLnBrk="1" hangingPunct="1"/>
          <a:r>
            <a:rPr lang="ja-JP" altLang="en-US" sz="1600" dirty="0" smtClean="0"/>
            <a:t>　　　　　　　　　　　　</a:t>
          </a:r>
          <a:r>
            <a:rPr lang="ja-JP" altLang="ja-JP" sz="1600" dirty="0" smtClean="0"/>
            <a:t>図</a:t>
          </a:r>
          <a:r>
            <a:rPr lang="en-US" altLang="ja-JP" sz="1600" dirty="0" smtClean="0"/>
            <a:t>3</a:t>
          </a:r>
          <a:r>
            <a:rPr lang="ja-JP" altLang="ja-JP" sz="1600" dirty="0" smtClean="0"/>
            <a:t>　調剤過誤時の相談先</a:t>
          </a:r>
          <a:r>
            <a:rPr lang="en-US" altLang="ja-JP" sz="1600" dirty="0" smtClean="0"/>
            <a:t>(</a:t>
          </a:r>
          <a:r>
            <a:rPr lang="ja-JP" altLang="ja-JP" sz="1600" dirty="0" smtClean="0"/>
            <a:t>複数回答可</a:t>
          </a:r>
          <a:r>
            <a:rPr lang="en-US" altLang="ja-JP" sz="1600" dirty="0" smtClean="0"/>
            <a:t>)</a:t>
          </a:r>
          <a:r>
            <a:rPr lang="ja-JP" altLang="ja-JP" sz="1600" dirty="0" smtClean="0"/>
            <a:t>　</a:t>
          </a:r>
          <a:endParaRPr lang="ja-JP" altLang="en-US" sz="1600" dirty="0" smtClean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0.79905</cdr:y>
    </cdr:from>
    <cdr:to>
      <cdr:x>1</cdr:x>
      <cdr:y>0.89901</cdr:y>
    </cdr:to>
    <cdr:sp macro="" textlink="">
      <cdr:nvSpPr>
        <cdr:cNvPr id="2" name="タイトル 1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25760" y="3451560"/>
          <a:ext cx="7991475" cy="4318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algn="ctr" rtl="0" eaLnBrk="0" fontAlgn="base" hangingPunct="0">
            <a:spcBef>
              <a:spcPct val="0"/>
            </a:spcBef>
            <a:spcAft>
              <a:spcPct val="0"/>
            </a:spcAft>
            <a:defRPr kumimoji="1" sz="4400" kern="1200">
              <a:solidFill>
                <a:sysClr val="windowText" lastClr="000000"/>
              </a:solidFill>
              <a:latin typeface="Calibri"/>
            </a:defRPr>
          </a:lvl1pPr>
          <a:lvl2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2pPr>
          <a:lvl3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3pPr>
          <a:lvl4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4pPr>
          <a:lvl5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5pPr>
          <a:lvl6pPr marL="4572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6pPr>
          <a:lvl7pPr marL="9144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7pPr>
          <a:lvl8pPr marL="13716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8pPr>
          <a:lvl9pPr marL="18288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9pPr>
        </a:lstStyle>
        <a:p xmlns:a="http://schemas.openxmlformats.org/drawingml/2006/main">
          <a:pPr eaLnBrk="1" hangingPunct="1"/>
          <a:r>
            <a:rPr lang="ja-JP" altLang="en-US" sz="1600" dirty="0" smtClean="0"/>
            <a:t>図</a:t>
          </a:r>
          <a:r>
            <a:rPr lang="en-US" altLang="ja-JP" sz="1600" dirty="0" smtClean="0"/>
            <a:t>4</a:t>
          </a:r>
          <a:r>
            <a:rPr lang="ja-JP" altLang="en-US" sz="1600" dirty="0" smtClean="0"/>
            <a:t>　薬剤師賠償責任保険加入の有無</a:t>
          </a:r>
          <a:r>
            <a:rPr lang="en-US" altLang="ja-JP" sz="1600" dirty="0" smtClean="0"/>
            <a:t>(</a:t>
          </a:r>
          <a:r>
            <a:rPr lang="ja-JP" altLang="en-US" sz="1600" dirty="0" smtClean="0"/>
            <a:t>薬局契約</a:t>
          </a:r>
          <a:r>
            <a:rPr lang="en-US" altLang="ja-JP" sz="1600" dirty="0" smtClean="0"/>
            <a:t>)</a:t>
          </a:r>
          <a:endParaRPr lang="ja-JP" altLang="en-US" sz="1600" dirty="0" smtClean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0.73874</cdr:x>
      <cdr:y>0.46667</cdr:y>
    </cdr:from>
    <cdr:to>
      <cdr:x>0.82742</cdr:x>
      <cdr:y>0.5379</cdr:y>
    </cdr:to>
    <cdr:sp macro="" textlink="">
      <cdr:nvSpPr>
        <cdr:cNvPr id="2" name="テキスト ボックス 3"/>
        <cdr:cNvSpPr txBox="1"/>
      </cdr:nvSpPr>
      <cdr:spPr>
        <a:xfrm xmlns:a="http://schemas.openxmlformats.org/drawingml/2006/main">
          <a:off x="5904656" y="2016224"/>
          <a:ext cx="70884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kumimoji="1" lang="ja-JP" altLang="en-US" sz="1400" dirty="0" smtClean="0"/>
            <a:t>その他</a:t>
          </a:r>
          <a:endParaRPr kumimoji="1" lang="ja-JP" altLang="en-US" sz="1400" dirty="0"/>
        </a:p>
      </cdr:txBody>
    </cdr:sp>
  </cdr:relSizeAnchor>
  <cdr:relSizeAnchor xmlns:cdr="http://schemas.openxmlformats.org/drawingml/2006/chartDrawing">
    <cdr:from>
      <cdr:x>0.75676</cdr:x>
      <cdr:y>0.68333</cdr:y>
    </cdr:from>
    <cdr:to>
      <cdr:x>0.84725</cdr:x>
      <cdr:y>0.75457</cdr:y>
    </cdr:to>
    <cdr:sp macro="" textlink="">
      <cdr:nvSpPr>
        <cdr:cNvPr id="3" name="テキスト ボックス 3"/>
        <cdr:cNvSpPr txBox="1"/>
      </cdr:nvSpPr>
      <cdr:spPr>
        <a:xfrm xmlns:a="http://schemas.openxmlformats.org/drawingml/2006/main">
          <a:off x="6048672" y="2952328"/>
          <a:ext cx="723275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kumimoji="1" lang="ja-JP" altLang="en-US" sz="1400" dirty="0" smtClean="0"/>
            <a:t>未回答</a:t>
          </a:r>
          <a:endParaRPr kumimoji="1" lang="ja-JP" altLang="en-US" sz="1400" dirty="0"/>
        </a:p>
      </cdr:txBody>
    </cdr:sp>
  </cdr:relSizeAnchor>
  <cdr:relSizeAnchor xmlns:cdr="http://schemas.openxmlformats.org/drawingml/2006/chartDrawing">
    <cdr:from>
      <cdr:x>0.81711</cdr:x>
      <cdr:y>0.22489</cdr:y>
    </cdr:from>
    <cdr:to>
      <cdr:x>0.90559</cdr:x>
      <cdr:y>0.30325</cdr:y>
    </cdr:to>
    <cdr:sp macro="" textlink="">
      <cdr:nvSpPr>
        <cdr:cNvPr id="5" name="テキスト ボックス 3"/>
        <cdr:cNvSpPr txBox="1"/>
      </cdr:nvSpPr>
      <cdr:spPr>
        <a:xfrm xmlns:a="http://schemas.openxmlformats.org/drawingml/2006/main">
          <a:off x="7429520" y="1133930"/>
          <a:ext cx="804502" cy="39509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kumimoji="1" lang="en-US" altLang="ja-JP" sz="1600" dirty="0" smtClean="0"/>
            <a:t>n=844</a:t>
          </a:r>
        </a:p>
      </cdr:txBody>
    </cdr:sp>
  </cdr:relSizeAnchor>
  <cdr:relSizeAnchor xmlns:cdr="http://schemas.openxmlformats.org/drawingml/2006/chartDrawing">
    <cdr:from>
      <cdr:x>0.4407</cdr:x>
      <cdr:y>0.22624</cdr:y>
    </cdr:from>
    <cdr:to>
      <cdr:x>0.61187</cdr:x>
      <cdr:y>0.3046</cdr:y>
    </cdr:to>
    <cdr:sp macro="" textlink="">
      <cdr:nvSpPr>
        <cdr:cNvPr id="6" name="テキスト ボックス 3"/>
        <cdr:cNvSpPr txBox="1"/>
      </cdr:nvSpPr>
      <cdr:spPr>
        <a:xfrm xmlns:a="http://schemas.openxmlformats.org/drawingml/2006/main">
          <a:off x="4007080" y="1140720"/>
          <a:ext cx="1556359" cy="39509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kumimoji="1" lang="en-US" altLang="ja-JP" sz="1600" dirty="0" smtClean="0"/>
            <a:t>n=1758</a:t>
          </a:r>
        </a:p>
      </cdr:txBody>
    </cdr:sp>
  </cdr:relSizeAnchor>
  <cdr:relSizeAnchor xmlns:cdr="http://schemas.openxmlformats.org/drawingml/2006/chartDrawing">
    <cdr:from>
      <cdr:x>0.00425</cdr:x>
      <cdr:y>0.75346</cdr:y>
    </cdr:from>
    <cdr:to>
      <cdr:x>0.95963</cdr:x>
      <cdr:y>0.8391</cdr:y>
    </cdr:to>
    <cdr:sp macro="" textlink="">
      <cdr:nvSpPr>
        <cdr:cNvPr id="7" name="タイトル 1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38640" y="3798980"/>
          <a:ext cx="8686800" cy="4318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algn="ctr" rtl="0" eaLnBrk="0" fontAlgn="base" hangingPunct="0">
            <a:spcBef>
              <a:spcPct val="0"/>
            </a:spcBef>
            <a:spcAft>
              <a:spcPct val="0"/>
            </a:spcAft>
            <a:defRPr kumimoji="1" sz="4400" kern="1200">
              <a:solidFill>
                <a:sysClr val="windowText" lastClr="000000"/>
              </a:solidFill>
              <a:latin typeface="Calibri"/>
            </a:defRPr>
          </a:lvl1pPr>
          <a:lvl2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2pPr>
          <a:lvl3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3pPr>
          <a:lvl4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4pPr>
          <a:lvl5pPr algn="ctr" rtl="0" eaLnBrk="0" fontAlgn="base" hangingPunct="0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5pPr>
          <a:lvl6pPr marL="4572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6pPr>
          <a:lvl7pPr marL="9144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7pPr>
          <a:lvl8pPr marL="13716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8pPr>
          <a:lvl9pPr marL="1828800" algn="ctr" rtl="0" fontAlgn="base">
            <a:spcBef>
              <a:spcPct val="0"/>
            </a:spcBef>
            <a:spcAft>
              <a:spcPct val="0"/>
            </a:spcAft>
            <a:defRPr kumimoji="1" sz="4400">
              <a:solidFill>
                <a:sysClr val="windowText" lastClr="000000"/>
              </a:solidFill>
              <a:latin typeface="Calibri" pitchFamily="34" charset="0"/>
              <a:ea typeface="ＭＳ Ｐゴシック" charset="-128"/>
            </a:defRPr>
          </a:lvl9pPr>
        </a:lstStyle>
        <a:p xmlns:a="http://schemas.openxmlformats.org/drawingml/2006/main">
          <a:pPr eaLnBrk="1" hangingPunct="1"/>
          <a:r>
            <a:rPr lang="ja-JP" altLang="en-US" sz="1600" dirty="0" smtClean="0"/>
            <a:t>　　図</a:t>
          </a:r>
          <a:r>
            <a:rPr lang="en-US" altLang="ja-JP" sz="1600" dirty="0" smtClean="0"/>
            <a:t>5</a:t>
          </a:r>
          <a:r>
            <a:rPr lang="ja-JP" altLang="en-US" sz="1600" dirty="0" smtClean="0"/>
            <a:t>　薬剤師賠償責任保険加入の有無</a:t>
          </a:r>
          <a:r>
            <a:rPr lang="en-US" altLang="ja-JP" sz="1600" dirty="0" smtClean="0"/>
            <a:t>(</a:t>
          </a:r>
          <a:r>
            <a:rPr lang="ja-JP" altLang="en-US" sz="1600" dirty="0" smtClean="0"/>
            <a:t>薬剤師契約</a:t>
          </a:r>
          <a:r>
            <a:rPr lang="en-US" altLang="ja-JP" sz="1600" dirty="0" smtClean="0"/>
            <a:t>)</a:t>
          </a:r>
          <a:endParaRPr lang="ja-JP" altLang="en-US" sz="1600" dirty="0" smtClean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0.47558</cdr:x>
      <cdr:y>0.1345</cdr:y>
    </cdr:to>
    <cdr:sp macro="" textlink="">
      <cdr:nvSpPr>
        <cdr:cNvPr id="2" name="日付プレースホルダ 1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0" y="0"/>
          <a:ext cx="2133600" cy="3651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zh-CN"/>
          </a:defPPr>
          <a:lvl1pPr algn="l" rtl="0" fontAlgn="base">
            <a:spcBef>
              <a:spcPct val="0"/>
            </a:spcBef>
            <a:spcAft>
              <a:spcPct val="0"/>
            </a:spcAft>
            <a:defRPr sz="1200" kern="1200">
              <a:solidFill>
                <a:srgbClr val="898989"/>
              </a:solidFill>
              <a:latin typeface="Arial" pitchFamily="34" charset="0"/>
              <a:ea typeface="ＭＳ Ｐゴシック" pitchFamily="50" charset="-128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9pPr>
        </a:lstStyle>
        <a:p xmlns:a="http://schemas.openxmlformats.org/drawingml/2006/main">
          <a:pPr>
            <a:defRPr/>
          </a:pPr>
          <a:endParaRPr lang="ja-JP" altLang="en-US" sz="18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0.54572</cdr:x>
      <cdr:y>0.79578</cdr:y>
    </cdr:from>
    <cdr:to>
      <cdr:x>0.85075</cdr:x>
      <cdr:y>0.92034</cdr:y>
    </cdr:to>
    <cdr:sp macro="" textlink="">
      <cdr:nvSpPr>
        <cdr:cNvPr id="3" name="テキスト ボックス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48272" y="2160240"/>
          <a:ext cx="1368425" cy="3381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zh-CN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ea typeface="ＭＳ Ｐゴシック" charset="-128"/>
            </a:defRPr>
          </a:lvl9pPr>
        </a:lstStyle>
        <a:p xmlns:a="http://schemas.openxmlformats.org/drawingml/2006/main">
          <a:r>
            <a:rPr lang="en-US" altLang="ja-JP" sz="1600" dirty="0">
              <a:latin typeface="Calibri" pitchFamily="34" charset="0"/>
            </a:rPr>
            <a:t>n=1758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3E0599-FBE5-417D-86FB-607391DF151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ヘッダー プレースホルダー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3075" name="日付プレースホルダー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1204" name="スライド イメージ プレースホルダー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ノート プレースホルダー 4"/>
          <p:cNvSpPr>
            <a:spLocks noGrp="1" noRot="1" noChangeAspect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フッター プレースホルダー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3079" name="スライド番号プレースホルダー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71013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A9F51AB-D909-45E9-A710-1DB4C02076C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2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3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  <a:p>
            <a:endParaRPr lang="ja-JP" altLang="en-US" smtClean="0">
              <a:latin typeface="Arial" charset="0"/>
              <a:ea typeface="ＭＳ Ｐゴシック" charset="-128"/>
            </a:endParaRPr>
          </a:p>
          <a:p>
            <a:endParaRPr lang="ja-JP" altLang="en-US" smtClean="0">
              <a:latin typeface="Arial" charset="0"/>
              <a:ea typeface="ＭＳ Ｐゴシック" charset="-128"/>
            </a:endParaRPr>
          </a:p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3491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9635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1"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3252" name="日付プレースホルダ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3253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835D71-7C44-42A2-B527-1B7E8F812C2E}" type="slidenum">
              <a:rPr lang="ja-JP" altLang="en-US" smtClean="0">
                <a:latin typeface="Arial" charset="0"/>
                <a:ea typeface="ＭＳ Ｐゴシック" charset="-128"/>
              </a:rPr>
              <a:pPr/>
              <a:t>3</a:t>
            </a:fld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1683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3731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1"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4276" name="日付プレースホルダ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4277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7E4464-03F4-46E7-A607-9C406C284E54}" type="slidenum">
              <a:rPr lang="ja-JP" altLang="en-US" smtClean="0">
                <a:latin typeface="Arial" charset="0"/>
                <a:ea typeface="ＭＳ Ｐゴシック" charset="-128"/>
              </a:rPr>
              <a:pPr/>
              <a:t>4</a:t>
            </a:fld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1"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5300" name="日付プレースホルダ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5301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05F3E0-7E36-4AC2-83AB-CB3AA05E98F9}" type="slidenum">
              <a:rPr lang="ja-JP" altLang="en-US" smtClean="0">
                <a:latin typeface="Arial" charset="0"/>
                <a:ea typeface="ＭＳ Ｐゴシック" charset="-128"/>
              </a:rPr>
              <a:pPr/>
              <a:t>5</a:t>
            </a:fld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6324" name="日付プレースホルダ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56325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90D6BF-3CD3-4127-BB27-62B3F535D360}" type="slidenum">
              <a:rPr lang="ja-JP" altLang="en-US" smtClean="0">
                <a:latin typeface="Arial" charset="0"/>
                <a:ea typeface="ＭＳ Ｐゴシック" charset="-128"/>
              </a:rPr>
              <a:pPr/>
              <a:t>6</a:t>
            </a:fld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Rot="1" noChangeAspec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7A77B-C891-4554-9159-94D83B38214F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9EA5A-0AEA-4F8F-8125-AC1DF475AE9E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1A9B4-9441-4379-85DA-CE3A3CB4DB20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634E3-8CE8-4F2D-93C1-61EBF6CA12FA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4B87F-086B-4503-8815-163DCD3A482E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EBDC5-14E3-48B7-9478-CC0D53B0EFF8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AA6B-1E6F-4027-8546-CB62C65000CE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70441-6ED5-4293-BCD0-5C8AD995C9B9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6F75-29B0-46BF-B760-71C02FA611D5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14D6-325D-4BA1-BB32-EDE16AF096EF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5E11A-F481-450C-9760-8AE68B88C553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4FBE-8F7E-4786-B272-1D92EEC6786F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itchFamily="34" charset="0"/>
            </a:endParaRP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C1820-EDBE-401F-8319-70579FA38CB3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232CA-F3EB-4919-83A5-75BC6C11BA5E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7FA6-9065-417F-A17D-6BFFA4123C57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BA1AD-82F1-4BA5-B0A9-967584D1D346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967A6-DFAC-4787-B8BF-97DE413051BA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171E6-D21E-457E-852E-37F0B8DE16E2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29865-CBBB-4983-8777-A3A5BF6EEF62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633FF-C2BD-4B73-B502-B9972115B175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66281-DCD2-4BD2-95DA-485BE6B2669A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itchFamily="34" charset="0"/>
            </a:endParaRP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44E60-5297-4A84-9439-1B554AC10898}" type="slidenum">
              <a:rPr lang="ja-JP" altLang="en-US"/>
              <a:pPr>
                <a:defRPr/>
              </a:pPr>
              <a:t>&lt;#&gt;</a:t>
            </a:fld>
            <a:endParaRPr lang="ja-JP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マスター テキストの書式設定</a:t>
            </a:r>
          </a:p>
          <a:p>
            <a:pPr lvl="1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2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3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4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5 </a:t>
            </a:r>
            <a:r>
              <a:rPr lang="zh-CN" smtClean="0">
                <a:sym typeface="Calibri" pitchFamily="34" charset="0"/>
              </a:rPr>
              <a:t>レベル</a:t>
            </a:r>
          </a:p>
        </p:txBody>
      </p:sp>
      <p:sp>
        <p:nvSpPr>
          <p:cNvPr id="1028" name="日付プレースホルダー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29" name="フッター プレースホルダー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1030" name="スライド番号プレースホルダー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65F5F1B5-870F-4E27-A6D2-48575EA841D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マスター テキストの書式設定</a:t>
            </a:r>
          </a:p>
          <a:p>
            <a:pPr lvl="1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2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3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4 </a:t>
            </a:r>
            <a:r>
              <a:rPr lang="zh-CN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smtClean="0">
                <a:sym typeface="Calibri" pitchFamily="34" charset="0"/>
              </a:rPr>
              <a:t>第 </a:t>
            </a:r>
            <a:r>
              <a:rPr lang="ja-JP" altLang="zh-CN" smtClean="0">
                <a:sym typeface="Calibri" pitchFamily="34" charset="0"/>
              </a:rPr>
              <a:t>5 </a:t>
            </a:r>
            <a:r>
              <a:rPr lang="zh-CN" smtClean="0">
                <a:sym typeface="Calibri" pitchFamily="34" charset="0"/>
              </a:rPr>
              <a:t>レベル</a:t>
            </a:r>
          </a:p>
        </p:txBody>
      </p:sp>
      <p:sp>
        <p:nvSpPr>
          <p:cNvPr id="2052" name="日付プレースホルダー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2053" name="フッター プレースホルダー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2054" name="スライド番号プレースホルダー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6924BD1-C28D-4560-AD9E-530D13527F9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50" charset="-128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r>
              <a:rPr kumimoji="1" lang="ja-JP" altLang="en-US" sz="8000" smtClean="0"/>
              <a:t>第</a:t>
            </a:r>
            <a:r>
              <a:rPr kumimoji="1" lang="en-US" altLang="ja-JP" sz="8000" smtClean="0"/>
              <a:t>1</a:t>
            </a:r>
            <a:r>
              <a:rPr kumimoji="1" lang="ja-JP" altLang="en-US" sz="8000" smtClean="0"/>
              <a:t>部</a:t>
            </a:r>
          </a:p>
        </p:txBody>
      </p:sp>
      <p:sp>
        <p:nvSpPr>
          <p:cNvPr id="2560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6AE46A-E6CD-442F-8719-325BF89FC89B}" type="slidenum">
              <a:rPr lang="ja-JP" altLang="en-US" smtClean="0">
                <a:latin typeface="Arial" charset="0"/>
                <a:ea typeface="ＭＳ Ｐゴシック" charset="-128"/>
              </a:rPr>
              <a:pPr/>
              <a:t>1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754063"/>
            <a:ext cx="8880475" cy="594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テキスト ボックス 3"/>
          <p:cNvSpPr>
            <a:spLocks noChangeArrowheads="1"/>
          </p:cNvSpPr>
          <p:nvPr/>
        </p:nvSpPr>
        <p:spPr bwMode="auto">
          <a:xfrm>
            <a:off x="179388" y="254000"/>
            <a:ext cx="4608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 sz="3600">
                <a:latin typeface="Calibri" pitchFamily="34" charset="0"/>
                <a:sym typeface="ＭＳ Ｐゴシック" charset="-128"/>
              </a:rPr>
              <a:t>ヒヤリ・ハット事例内容</a:t>
            </a:r>
            <a:endParaRPr kumimoji="0" lang="ja-JP" altLang="en-US"/>
          </a:p>
        </p:txBody>
      </p:sp>
      <p:sp>
        <p:nvSpPr>
          <p:cNvPr id="34820" name="正方形/長方形 5"/>
          <p:cNvSpPr>
            <a:spLocks noChangeArrowheads="1"/>
          </p:cNvSpPr>
          <p:nvPr/>
        </p:nvSpPr>
        <p:spPr bwMode="auto">
          <a:xfrm>
            <a:off x="5076825" y="107950"/>
            <a:ext cx="4067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薬局ヒヤリ･ハット事例収集･分析事業 </a:t>
            </a:r>
          </a:p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平成２３年 年報 </a:t>
            </a:r>
            <a:endParaRPr kumimoji="0" lang="ja-JP" altLang="en-US"/>
          </a:p>
        </p:txBody>
      </p:sp>
      <p:sp>
        <p:nvSpPr>
          <p:cNvPr id="34821" name="テキスト ボックス 6"/>
          <p:cNvSpPr>
            <a:spLocks noChangeArrowheads="1"/>
          </p:cNvSpPr>
          <p:nvPr/>
        </p:nvSpPr>
        <p:spPr bwMode="auto">
          <a:xfrm>
            <a:off x="6516688" y="1122363"/>
            <a:ext cx="2376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調剤に関する項目</a:t>
            </a:r>
            <a:endParaRPr kumimoji="0" lang="ja-JP" altLang="en-US"/>
          </a:p>
        </p:txBody>
      </p:sp>
      <p:sp>
        <p:nvSpPr>
          <p:cNvPr id="34822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4823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74A31C-384F-4B61-AA4A-4BA05D930619}" type="slidenum">
              <a:rPr lang="ja-JP" altLang="en-US" smtClean="0">
                <a:latin typeface="Arial" charset="0"/>
                <a:ea typeface="ＭＳ Ｐゴシック" charset="-128"/>
              </a:rPr>
              <a:pPr/>
              <a:t>10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231775" y="274638"/>
            <a:ext cx="4618038" cy="561975"/>
          </a:xfrm>
        </p:spPr>
        <p:txBody>
          <a:bodyPr/>
          <a:lstStyle/>
          <a:p>
            <a:pPr marL="0" indent="0" algn="l" eaLnBrk="1" hangingPunct="1"/>
            <a:r>
              <a:rPr lang="zh-CN" sz="2800" smtClean="0"/>
              <a:t>ヒヤリ・ハット発生要因</a:t>
            </a:r>
            <a:endParaRPr lang="zh-CN" sz="3600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8" y="836613"/>
            <a:ext cx="8926512" cy="579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正方形/長方形 4"/>
          <p:cNvSpPr>
            <a:spLocks noChangeArrowheads="1"/>
          </p:cNvSpPr>
          <p:nvPr/>
        </p:nvSpPr>
        <p:spPr bwMode="auto">
          <a:xfrm>
            <a:off x="5076825" y="107950"/>
            <a:ext cx="4067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薬局ヒヤリ･ハット事例収集･分析事業 </a:t>
            </a:r>
          </a:p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平成２３年 年報 </a:t>
            </a:r>
            <a:endParaRPr kumimoji="0" lang="ja-JP" altLang="en-US"/>
          </a:p>
        </p:txBody>
      </p:sp>
      <p:sp>
        <p:nvSpPr>
          <p:cNvPr id="35845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584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830722-D98C-4B02-A69C-811F750473EF}" type="slidenum">
              <a:rPr lang="ja-JP" altLang="en-US" smtClean="0">
                <a:latin typeface="Arial" charset="0"/>
                <a:ea typeface="ＭＳ Ｐゴシック" charset="-128"/>
              </a:rPr>
              <a:pPr/>
              <a:t>11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1052513"/>
            <a:ext cx="86391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テキスト ボックス 3"/>
          <p:cNvSpPr>
            <a:spLocks noChangeArrowheads="1"/>
          </p:cNvSpPr>
          <p:nvPr/>
        </p:nvSpPr>
        <p:spPr bwMode="auto">
          <a:xfrm>
            <a:off x="252413" y="908050"/>
            <a:ext cx="5040312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 sz="3600">
                <a:latin typeface="Calibri" pitchFamily="34" charset="0"/>
                <a:sym typeface="ＭＳ Ｐゴシック" charset="-128"/>
              </a:rPr>
              <a:t>疑義照会に関する項目</a:t>
            </a:r>
            <a:endParaRPr kumimoji="0" lang="ja-JP" altLang="en-US"/>
          </a:p>
        </p:txBody>
      </p:sp>
      <p:sp>
        <p:nvSpPr>
          <p:cNvPr id="36868" name="正方形/長方形 5"/>
          <p:cNvSpPr>
            <a:spLocks noChangeArrowheads="1"/>
          </p:cNvSpPr>
          <p:nvPr/>
        </p:nvSpPr>
        <p:spPr bwMode="auto">
          <a:xfrm>
            <a:off x="5076825" y="107950"/>
            <a:ext cx="4067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薬局ヒヤリ･ハット事例収集･分析事業 </a:t>
            </a:r>
          </a:p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平成２３年 年報 </a:t>
            </a:r>
            <a:endParaRPr kumimoji="0" lang="ja-JP" altLang="en-US"/>
          </a:p>
        </p:txBody>
      </p:sp>
      <p:sp>
        <p:nvSpPr>
          <p:cNvPr id="36869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687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58B90F-C457-4BD8-AEC3-8AE5B3F99898}" type="slidenum">
              <a:rPr lang="ja-JP" altLang="en-US" smtClean="0">
                <a:latin typeface="Arial" charset="0"/>
                <a:ea typeface="ＭＳ Ｐゴシック" charset="-128"/>
              </a:rPr>
              <a:pPr/>
              <a:t>12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88913"/>
            <a:ext cx="8172450" cy="644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789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ED1756-655B-47DA-BE5E-8002DC15B3F7}" type="slidenum">
              <a:rPr lang="ja-JP" altLang="en-US" smtClean="0">
                <a:latin typeface="Arial" charset="0"/>
                <a:ea typeface="ＭＳ Ｐゴシック" charset="-128"/>
              </a:rPr>
              <a:pPr/>
              <a:t>13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6"/>
          <p:cNvSpPr>
            <a:spLocks noChangeArrowheads="1"/>
          </p:cNvSpPr>
          <p:nvPr/>
        </p:nvSpPr>
        <p:spPr bwMode="auto">
          <a:xfrm>
            <a:off x="611188" y="90805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320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薬局の安全性を向上させるためには・・・</a:t>
            </a:r>
            <a:endParaRPr kumimoji="0" lang="ja-JP" altLang="en-US"/>
          </a:p>
        </p:txBody>
      </p:sp>
      <p:sp>
        <p:nvSpPr>
          <p:cNvPr id="38915" name="Rectangle 7"/>
          <p:cNvSpPr>
            <a:spLocks noChangeArrowheads="1"/>
          </p:cNvSpPr>
          <p:nvPr/>
        </p:nvSpPr>
        <p:spPr bwMode="auto">
          <a:xfrm>
            <a:off x="1187450" y="1916113"/>
            <a:ext cx="6921500" cy="3744912"/>
          </a:xfrm>
          <a:prstGeom prst="rect">
            <a:avLst/>
          </a:prstGeom>
          <a:noFill/>
          <a:ln w="412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16" name="Text Box 8"/>
          <p:cNvSpPr>
            <a:spLocks noChangeArrowheads="1"/>
          </p:cNvSpPr>
          <p:nvPr/>
        </p:nvSpPr>
        <p:spPr bwMode="auto">
          <a:xfrm>
            <a:off x="1258888" y="1052513"/>
            <a:ext cx="6842125" cy="79057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ja-JP" altLang="en-US" sz="4400">
                <a:solidFill>
                  <a:srgbClr val="FFFF00"/>
                </a:solidFill>
                <a:latin typeface="Calibri" pitchFamily="34" charset="0"/>
                <a:sym typeface="Calibri" pitchFamily="34" charset="0"/>
              </a:rPr>
              <a:t>組織の安全管理体制強化</a:t>
            </a:r>
            <a:endParaRPr kumimoji="0" lang="ja-JP" altLang="en-US">
              <a:solidFill>
                <a:srgbClr val="FFFF00"/>
              </a:solidFill>
            </a:endParaRPr>
          </a:p>
        </p:txBody>
      </p:sp>
      <p:sp>
        <p:nvSpPr>
          <p:cNvPr id="38917" name="AutoShape 9"/>
          <p:cNvSpPr>
            <a:spLocks noChangeArrowheads="1"/>
          </p:cNvSpPr>
          <p:nvPr/>
        </p:nvSpPr>
        <p:spPr bwMode="auto">
          <a:xfrm>
            <a:off x="1828800" y="40386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18" name="AutoShape 10"/>
          <p:cNvSpPr>
            <a:spLocks noChangeArrowheads="1"/>
          </p:cNvSpPr>
          <p:nvPr/>
        </p:nvSpPr>
        <p:spPr bwMode="auto">
          <a:xfrm>
            <a:off x="2209800" y="28956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19" name="AutoShape 11"/>
          <p:cNvSpPr>
            <a:spLocks noChangeArrowheads="1"/>
          </p:cNvSpPr>
          <p:nvPr/>
        </p:nvSpPr>
        <p:spPr bwMode="auto">
          <a:xfrm>
            <a:off x="4953000" y="28194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20" name="AutoShape 12"/>
          <p:cNvSpPr>
            <a:spLocks noChangeArrowheads="1"/>
          </p:cNvSpPr>
          <p:nvPr/>
        </p:nvSpPr>
        <p:spPr bwMode="auto">
          <a:xfrm>
            <a:off x="5334000" y="41148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21" name="AutoShape 13"/>
          <p:cNvSpPr>
            <a:spLocks noChangeArrowheads="1"/>
          </p:cNvSpPr>
          <p:nvPr/>
        </p:nvSpPr>
        <p:spPr bwMode="auto">
          <a:xfrm>
            <a:off x="2895600" y="41148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22" name="AutoShape 14"/>
          <p:cNvSpPr>
            <a:spLocks noChangeArrowheads="1"/>
          </p:cNvSpPr>
          <p:nvPr/>
        </p:nvSpPr>
        <p:spPr bwMode="auto">
          <a:xfrm>
            <a:off x="4114800" y="41148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23" name="AutoShape 15"/>
          <p:cNvSpPr>
            <a:spLocks noChangeArrowheads="1"/>
          </p:cNvSpPr>
          <p:nvPr/>
        </p:nvSpPr>
        <p:spPr bwMode="auto">
          <a:xfrm>
            <a:off x="3657600" y="28194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8924" name="AutoShape 16"/>
          <p:cNvSpPr>
            <a:spLocks noChangeArrowheads="1"/>
          </p:cNvSpPr>
          <p:nvPr/>
        </p:nvSpPr>
        <p:spPr bwMode="auto">
          <a:xfrm>
            <a:off x="6553200" y="3505200"/>
            <a:ext cx="1066800" cy="990600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8685" name="Text Box 17"/>
          <p:cNvSpPr>
            <a:spLocks noChangeArrowheads="1"/>
          </p:cNvSpPr>
          <p:nvPr/>
        </p:nvSpPr>
        <p:spPr bwMode="auto">
          <a:xfrm>
            <a:off x="1258888" y="3573463"/>
            <a:ext cx="6842125" cy="73025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ja-JP" altLang="en-US" sz="4000">
                <a:solidFill>
                  <a:srgbClr val="FFFF00"/>
                </a:solidFill>
                <a:latin typeface="Calibri" pitchFamily="34" charset="0"/>
                <a:sym typeface="Calibri" pitchFamily="34" charset="0"/>
              </a:rPr>
              <a:t>個人の安全意識向上</a:t>
            </a:r>
            <a:endParaRPr kumimoji="0" lang="ja-JP" altLang="en-US"/>
          </a:p>
        </p:txBody>
      </p:sp>
      <p:sp>
        <p:nvSpPr>
          <p:cNvPr id="28686" name="Text Box 18"/>
          <p:cNvSpPr>
            <a:spLocks noChangeArrowheads="1"/>
          </p:cNvSpPr>
          <p:nvPr/>
        </p:nvSpPr>
        <p:spPr bwMode="auto">
          <a:xfrm>
            <a:off x="684213" y="5805488"/>
            <a:ext cx="8191500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ja-JP" altLang="en-US" sz="4400" dirty="0">
                <a:sym typeface="Calibri" pitchFamily="34" charset="0"/>
              </a:rPr>
              <a:t>組織と個人　両面の対策が必要</a:t>
            </a:r>
            <a:endParaRPr kumimoji="0" lang="ja-JP" altLang="en-US" dirty="0"/>
          </a:p>
        </p:txBody>
      </p:sp>
      <p:sp>
        <p:nvSpPr>
          <p:cNvPr id="38927" name="タイトル 1"/>
          <p:cNvSpPr>
            <a:spLocks noChangeArrowheads="1"/>
          </p:cNvSpPr>
          <p:nvPr/>
        </p:nvSpPr>
        <p:spPr bwMode="auto">
          <a:xfrm>
            <a:off x="428625" y="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0" lang="ja-JP" altLang="en-US" sz="6600">
                <a:solidFill>
                  <a:schemeClr val="accent2"/>
                </a:solidFill>
                <a:latin typeface="Calibri" pitchFamily="34" charset="0"/>
                <a:sym typeface="Calibri" pitchFamily="34" charset="0"/>
              </a:rPr>
              <a:t>医療安全の考え方</a:t>
            </a:r>
            <a:endParaRPr kumimoji="0" lang="ja-JP" altLang="en-US"/>
          </a:p>
        </p:txBody>
      </p:sp>
      <p:sp>
        <p:nvSpPr>
          <p:cNvPr id="38928" name="日付プレースホルダ 1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8929" name="スライド番号プレースホルダ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2F435E-0AF0-450B-AFEB-9F93FEABB717}" type="slidenum">
              <a:rPr lang="ja-JP" altLang="en-US" smtClean="0">
                <a:latin typeface="Arial" charset="0"/>
                <a:ea typeface="ＭＳ Ｐゴシック" charset="-128"/>
              </a:rPr>
              <a:pPr/>
              <a:t>14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28685" grpId="0" animBg="1"/>
      <p:bldP spid="286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0"/>
            <a:ext cx="8229600" cy="908050"/>
          </a:xfrm>
          <a:solidFill>
            <a:srgbClr val="FFFF00"/>
          </a:solidFill>
        </p:spPr>
        <p:txBody>
          <a:bodyPr/>
          <a:lstStyle/>
          <a:p>
            <a:pPr marL="0" indent="0" eaLnBrk="1" hangingPunct="1"/>
            <a:r>
              <a:rPr lang="zh-CN" smtClean="0"/>
              <a:t>医療安全の考え方</a:t>
            </a:r>
          </a:p>
        </p:txBody>
      </p:sp>
      <p:sp>
        <p:nvSpPr>
          <p:cNvPr id="39939" name="コンテンツ プレースホルダ 2"/>
          <p:cNvSpPr>
            <a:spLocks noGrp="1" noChangeArrowheads="1"/>
          </p:cNvSpPr>
          <p:nvPr>
            <p:ph idx="4294967295"/>
          </p:nvPr>
        </p:nvSpPr>
        <p:spPr>
          <a:xfrm>
            <a:off x="250825" y="1052513"/>
            <a:ext cx="8893175" cy="48402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ja-JP" altLang="en-US" smtClean="0"/>
              <a:t>１．安全な組織を創る</a:t>
            </a:r>
          </a:p>
          <a:p>
            <a:pPr eaLnBrk="1" hangingPunct="1"/>
            <a:r>
              <a:rPr lang="ja-JP" altLang="en-US" smtClean="0"/>
              <a:t>ヒヤリ・ハットの収集⇒ＰＨＡＲＭ</a:t>
            </a:r>
            <a:r>
              <a:rPr lang="en-US" altLang="ja-JP" smtClean="0"/>
              <a:t>-</a:t>
            </a:r>
            <a:r>
              <a:rPr lang="ja-JP" altLang="en-US" smtClean="0"/>
              <a:t>２Ｅ分析</a:t>
            </a:r>
          </a:p>
          <a:p>
            <a:pPr eaLnBrk="1" hangingPunct="1"/>
            <a:r>
              <a:rPr lang="ja-JP" altLang="en-US" smtClean="0"/>
              <a:t>医療安全情報の活用</a:t>
            </a:r>
          </a:p>
          <a:p>
            <a:pPr eaLnBrk="1" hangingPunct="1"/>
            <a:r>
              <a:rPr lang="ja-JP" altLang="en-US" smtClean="0"/>
              <a:t>血糖降下剤の取り間違いに気づく仕組み（取り間違い発見ツール）の導入</a:t>
            </a:r>
          </a:p>
          <a:p>
            <a:pPr eaLnBrk="1" hangingPunct="1">
              <a:buFont typeface="Arial" charset="0"/>
              <a:buNone/>
            </a:pPr>
            <a:endParaRPr lang="ja-JP" altLang="en-US" smtClean="0"/>
          </a:p>
          <a:p>
            <a:pPr eaLnBrk="1" hangingPunct="1">
              <a:buFont typeface="Arial" charset="0"/>
              <a:buNone/>
            </a:pPr>
            <a:r>
              <a:rPr lang="ja-JP" altLang="en-US" smtClean="0"/>
              <a:t>２．個人の安全意識啓発</a:t>
            </a:r>
          </a:p>
          <a:p>
            <a:pPr eaLnBrk="1" hangingPunct="1"/>
            <a:r>
              <a:rPr lang="ja-JP" altLang="en-US" smtClean="0"/>
              <a:t>ヒヤリ・ハット自発報告推進</a:t>
            </a:r>
          </a:p>
        </p:txBody>
      </p:sp>
      <p:sp>
        <p:nvSpPr>
          <p:cNvPr id="3994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994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3F74C6-4538-497C-9578-8F8FCC990A6B}" type="slidenum">
              <a:rPr lang="ja-JP" altLang="en-US" smtClean="0">
                <a:latin typeface="Arial" charset="0"/>
                <a:ea typeface="ＭＳ Ｐゴシック" charset="-128"/>
              </a:rPr>
              <a:pPr/>
              <a:t>15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DDB913-84A7-4005-9DD4-78B848126561}" type="slidenum">
              <a:rPr lang="ja-JP" altLang="en-US" smtClean="0">
                <a:latin typeface="Arial" charset="0"/>
                <a:ea typeface="ＭＳ Ｐゴシック" charset="-128"/>
              </a:rPr>
              <a:pPr/>
              <a:t>16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3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628775"/>
            <a:ext cx="8229600" cy="1143000"/>
          </a:xfrm>
        </p:spPr>
        <p:txBody>
          <a:bodyPr/>
          <a:lstStyle/>
          <a:p>
            <a:pPr marL="0" indent="0" eaLnBrk="1" hangingPunct="1"/>
            <a:r>
              <a:rPr lang="zh-CN" sz="3600" smtClean="0"/>
              <a:t>安全な組織を創るために</a:t>
            </a:r>
            <a:br>
              <a:rPr lang="zh-CN" sz="3600" smtClean="0"/>
            </a:br>
            <a:r>
              <a:rPr lang="zh-CN" sz="3600" smtClean="0"/>
              <a:t/>
            </a:r>
            <a:br>
              <a:rPr lang="zh-CN" sz="3600" smtClean="0"/>
            </a:br>
            <a:r>
              <a:rPr lang="zh-CN" sz="3600" smtClean="0"/>
              <a:t>ヒヤリ</a:t>
            </a:r>
            <a:r>
              <a:rPr lang="ja-JP" altLang="en-US" sz="3600" smtClean="0"/>
              <a:t>・</a:t>
            </a:r>
            <a:r>
              <a:rPr lang="zh-CN" sz="3600" smtClean="0"/>
              <a:t>ハットの報告推進</a:t>
            </a:r>
            <a:br>
              <a:rPr lang="zh-CN" sz="3600" smtClean="0"/>
            </a:br>
            <a:endParaRPr lang="zh-CN" sz="3600" smtClean="0"/>
          </a:p>
        </p:txBody>
      </p:sp>
      <p:sp>
        <p:nvSpPr>
          <p:cNvPr id="40964" name="下矢印 3"/>
          <p:cNvSpPr>
            <a:spLocks noChangeArrowheads="1"/>
          </p:cNvSpPr>
          <p:nvPr/>
        </p:nvSpPr>
        <p:spPr bwMode="auto">
          <a:xfrm>
            <a:off x="3924300" y="2997200"/>
            <a:ext cx="647700" cy="936625"/>
          </a:xfrm>
          <a:prstGeom prst="downArrow">
            <a:avLst>
              <a:gd name="adj1" fmla="val 50000"/>
              <a:gd name="adj2" fmla="val 49997"/>
            </a:avLst>
          </a:prstGeom>
          <a:solidFill>
            <a:srgbClr val="FF0066"/>
          </a:solidFill>
          <a:ln w="25400">
            <a:solidFill>
              <a:srgbClr val="395E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0" lang="ja-JP" altLang="ja-JP">
              <a:solidFill>
                <a:srgbClr val="FFFFFF"/>
              </a:solidFill>
              <a:latin typeface="ＭＳ Ｐゴシック" charset="-128"/>
              <a:sym typeface="ＭＳ Ｐゴシック" charset="-128"/>
            </a:endParaRPr>
          </a:p>
        </p:txBody>
      </p:sp>
      <p:sp>
        <p:nvSpPr>
          <p:cNvPr id="40965" name="タイトル 1"/>
          <p:cNvSpPr>
            <a:spLocks noChangeArrowheads="1"/>
          </p:cNvSpPr>
          <p:nvPr/>
        </p:nvSpPr>
        <p:spPr bwMode="auto">
          <a:xfrm>
            <a:off x="395288" y="3860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0" lang="ja-JP" altLang="en-US" sz="4400">
                <a:solidFill>
                  <a:srgbClr val="FF0000"/>
                </a:solidFill>
                <a:latin typeface="Calibri" pitchFamily="34" charset="0"/>
                <a:sym typeface="Calibri" pitchFamily="34" charset="0"/>
              </a:rPr>
              <a:t/>
            </a:r>
            <a:br>
              <a:rPr kumimoji="0" lang="ja-JP" altLang="en-US" sz="4400">
                <a:solidFill>
                  <a:srgbClr val="FF0000"/>
                </a:solidFill>
                <a:latin typeface="Calibri" pitchFamily="34" charset="0"/>
                <a:sym typeface="Calibri" pitchFamily="34" charset="0"/>
              </a:rPr>
            </a:br>
            <a:r>
              <a:rPr kumimoji="0" lang="ja-JP" altLang="en-US" sz="4400">
                <a:solidFill>
                  <a:srgbClr val="FF0000"/>
                </a:solidFill>
                <a:latin typeface="Calibri" pitchFamily="34" charset="0"/>
                <a:sym typeface="ＭＳ Ｐゴシック" charset="-128"/>
              </a:rPr>
              <a:t>ヒヤリ・ハット報告を業務改善に</a:t>
            </a:r>
          </a:p>
          <a:p>
            <a:pPr algn="ctr"/>
            <a:r>
              <a:rPr kumimoji="0" lang="ja-JP" altLang="en-US" sz="4400">
                <a:solidFill>
                  <a:srgbClr val="FF0000"/>
                </a:solidFill>
                <a:latin typeface="Calibri" pitchFamily="34" charset="0"/>
                <a:sym typeface="ＭＳ Ｐゴシック" charset="-128"/>
              </a:rPr>
              <a:t>しっかり活用！</a:t>
            </a:r>
            <a:endParaRPr kumimoji="0" lang="ja-JP" altLang="en-US" sz="4400">
              <a:solidFill>
                <a:srgbClr val="FF0000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0966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2393B8-4752-4141-8894-C79B1F33367C}" type="slidenum">
              <a:rPr lang="ja-JP" altLang="en-US" smtClean="0">
                <a:latin typeface="Arial" charset="0"/>
                <a:ea typeface="ＭＳ Ｐゴシック" charset="-128"/>
              </a:rPr>
              <a:pPr/>
              <a:t>17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987" name="テキスト ボックス 1"/>
          <p:cNvSpPr>
            <a:spLocks noChangeArrowheads="1"/>
          </p:cNvSpPr>
          <p:nvPr/>
        </p:nvSpPr>
        <p:spPr bwMode="auto">
          <a:xfrm>
            <a:off x="530225" y="1838325"/>
            <a:ext cx="82089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ja-JP" sz="4000">
                <a:latin typeface="Calibri" pitchFamily="34" charset="0"/>
                <a:sym typeface="Calibri" pitchFamily="34" charset="0"/>
              </a:rPr>
              <a:t>3</a:t>
            </a:r>
            <a:r>
              <a:rPr kumimoji="0" lang="ja-JP" altLang="en-US" sz="4000">
                <a:latin typeface="Calibri" pitchFamily="34" charset="0"/>
                <a:sym typeface="ＭＳ Ｐゴシック" charset="-128"/>
              </a:rPr>
              <a:t>．調剤過誤事例分析ツールの紹介（ＰＨＡＲＭ－２Ｅ分析）</a:t>
            </a:r>
            <a:endParaRPr kumimoji="0" lang="en-US"/>
          </a:p>
        </p:txBody>
      </p:sp>
      <p:sp>
        <p:nvSpPr>
          <p:cNvPr id="4198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893888" y="5675313"/>
            <a:ext cx="5357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0" lang="ja-JP" altLang="en-US" sz="2400">
                <a:latin typeface="Calibri" pitchFamily="34" charset="0"/>
                <a:sym typeface="Calibri" pitchFamily="34" charset="0"/>
              </a:rPr>
              <a:t/>
            </a:r>
            <a:br>
              <a:rPr kumimoji="0" lang="ja-JP" altLang="en-US" sz="2400">
                <a:latin typeface="Calibri" pitchFamily="34" charset="0"/>
                <a:sym typeface="Calibri" pitchFamily="34" charset="0"/>
              </a:rPr>
            </a:br>
            <a:endParaRPr kumimoji="0" lang="en-US" altLang="ja-JP" sz="2400">
              <a:latin typeface="Calibri" pitchFamily="34" charset="0"/>
              <a:sym typeface="Calibri" pitchFamily="34" charset="0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4876800" y="152400"/>
            <a:ext cx="3962400" cy="1371600"/>
          </a:xfrm>
          <a:prstGeom prst="wedgeRoundRectCallout">
            <a:avLst>
              <a:gd name="adj1" fmla="val 880"/>
              <a:gd name="adj2" fmla="val 86454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en-US" altLang="ja-JP" sz="24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1</a:t>
            </a:r>
            <a:r>
              <a:rPr kumimoji="0" lang="ja-JP" altLang="en-US" sz="2400">
                <a:latin typeface="Tahoma" pitchFamily="34" charset="0"/>
                <a:sym typeface="Tahoma" pitchFamily="34" charset="0"/>
              </a:rPr>
              <a:t>つの重大事故の影には</a:t>
            </a:r>
            <a:r>
              <a:rPr kumimoji="0" lang="en-US" altLang="ja-JP" sz="24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29</a:t>
            </a:r>
            <a:r>
              <a:rPr kumimoji="0" lang="ja-JP" altLang="en-US" sz="2400">
                <a:latin typeface="Tahoma" pitchFamily="34" charset="0"/>
                <a:sym typeface="Tahoma" pitchFamily="34" charset="0"/>
              </a:rPr>
              <a:t>の軽症事故があり、さらに</a:t>
            </a:r>
            <a:r>
              <a:rPr kumimoji="0" lang="en-US" altLang="ja-JP" sz="24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300</a:t>
            </a:r>
            <a:r>
              <a:rPr kumimoji="0" lang="ja-JP" altLang="en-US" sz="2400">
                <a:latin typeface="Tahoma" pitchFamily="34" charset="0"/>
                <a:sym typeface="Tahoma" pitchFamily="34" charset="0"/>
              </a:rPr>
              <a:t>のニアミスがある。</a:t>
            </a:r>
          </a:p>
          <a:p>
            <a:pPr>
              <a:spcBef>
                <a:spcPct val="50000"/>
              </a:spcBef>
            </a:pP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sp>
        <p:nvSpPr>
          <p:cNvPr id="43013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4301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65C7F9-DC7A-4EA1-9D52-0187A24A1711}" type="slidenum">
              <a:rPr lang="ja-JP" altLang="en-US" smtClean="0">
                <a:latin typeface="Arial" charset="0"/>
                <a:ea typeface="ＭＳ Ｐゴシック" charset="-128"/>
              </a:rPr>
              <a:pPr/>
              <a:t>18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ED2056-8854-483B-9FE0-0EEA9ECD67F2}" type="slidenum">
              <a:rPr lang="ja-JP" altLang="en-US" smtClean="0">
                <a:latin typeface="Arial" charset="0"/>
                <a:ea typeface="ＭＳ Ｐゴシック" charset="-128"/>
              </a:rPr>
              <a:pPr/>
              <a:t>19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1143000"/>
            <a:ext cx="8456613" cy="1524000"/>
          </a:xfrm>
        </p:spPr>
        <p:txBody>
          <a:bodyPr/>
          <a:lstStyle/>
          <a:p>
            <a:pPr marL="0" indent="0" eaLnBrk="1" hangingPunct="1"/>
            <a:r>
              <a:rPr lang="ja-JP" altLang="en-US" smtClean="0">
                <a:solidFill>
                  <a:srgbClr val="3366FF"/>
                </a:solidFill>
              </a:rPr>
              <a:t>インシデント分析ツール</a:t>
            </a:r>
            <a:br>
              <a:rPr lang="ja-JP" altLang="en-US" smtClean="0">
                <a:solidFill>
                  <a:srgbClr val="3366FF"/>
                </a:solidFill>
              </a:rPr>
            </a:br>
            <a:r>
              <a:rPr lang="ja-JP" altLang="en-US" smtClean="0">
                <a:solidFill>
                  <a:srgbClr val="3366FF"/>
                </a:solidFill>
              </a:rPr>
              <a:t>　　　　ＰＨＡＲＭ</a:t>
            </a:r>
            <a:r>
              <a:rPr lang="en-US" altLang="ja-JP" smtClean="0">
                <a:solidFill>
                  <a:srgbClr val="3366FF"/>
                </a:solidFill>
              </a:rPr>
              <a:t>-2</a:t>
            </a:r>
            <a:r>
              <a:rPr lang="ja-JP" altLang="en-US" smtClean="0">
                <a:solidFill>
                  <a:srgbClr val="3366FF"/>
                </a:solidFill>
              </a:rPr>
              <a:t>Ｅ</a:t>
            </a:r>
            <a:r>
              <a:rPr lang="ja-JP" altLang="en-US" smtClean="0"/>
              <a:t/>
            </a:r>
            <a:br>
              <a:rPr lang="ja-JP" altLang="en-US" smtClean="0"/>
            </a:br>
            <a:endParaRPr lang="ja-JP" altLang="en-US" smtClean="0"/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1447800" y="1752600"/>
            <a:ext cx="8153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>
              <a:lnSpc>
                <a:spcPct val="80000"/>
              </a:lnSpc>
            </a:pPr>
            <a:r>
              <a:rPr kumimoji="0" lang="ja-JP" altLang="en-US" sz="2800">
                <a:solidFill>
                  <a:srgbClr val="FF3300"/>
                </a:solidFill>
                <a:latin typeface="Arial Narrow" pitchFamily="34" charset="0"/>
                <a:sym typeface="Arial Narrow" pitchFamily="34" charset="0"/>
              </a:rPr>
              <a:t>・・・組織の安全管理体制を強化するために・・・</a:t>
            </a:r>
            <a:r>
              <a:rPr kumimoji="0" lang="ja-JP" altLang="en-US" sz="2800">
                <a:solidFill>
                  <a:schemeClr val="tx2"/>
                </a:solidFill>
                <a:latin typeface="Arial Narrow" pitchFamily="34" charset="0"/>
                <a:sym typeface="Arial Narrow" pitchFamily="34" charset="0"/>
              </a:rPr>
              <a:t/>
            </a:r>
            <a:br>
              <a:rPr kumimoji="0" lang="ja-JP" altLang="en-US" sz="2800">
                <a:solidFill>
                  <a:schemeClr val="tx2"/>
                </a:solidFill>
                <a:latin typeface="Arial Narrow" pitchFamily="34" charset="0"/>
                <a:sym typeface="Arial Narrow" pitchFamily="34" charset="0"/>
              </a:rPr>
            </a:br>
            <a:endParaRPr kumimoji="0" lang="ja-JP" altLang="en-US" sz="2800">
              <a:solidFill>
                <a:schemeClr val="tx2"/>
              </a:solidFill>
              <a:latin typeface="Arial Narrow" pitchFamily="34" charset="0"/>
              <a:sym typeface="Arial Narrow" pitchFamily="34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228600" y="4267200"/>
            <a:ext cx="3581400" cy="1295400"/>
          </a:xfrm>
          <a:prstGeom prst="wedgeRoundRectCallout">
            <a:avLst>
              <a:gd name="adj1" fmla="val -10907"/>
              <a:gd name="adj2" fmla="val -126593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kumimoji="0" lang="ja-JP" altLang="en-US" sz="2800">
                <a:solidFill>
                  <a:srgbClr val="FF3300"/>
                </a:solidFill>
                <a:latin typeface="Calibri" pitchFamily="34" charset="0"/>
                <a:sym typeface="Calibri" pitchFamily="34" charset="0"/>
              </a:rPr>
              <a:t>組織の対策、個人のせいにしない！</a:t>
            </a:r>
            <a:endParaRPr kumimoji="0" lang="ja-JP" altLang="en-US"/>
          </a:p>
        </p:txBody>
      </p:sp>
      <p:sp>
        <p:nvSpPr>
          <p:cNvPr id="44038" name="Text Box 5"/>
          <p:cNvSpPr>
            <a:spLocks noChangeArrowheads="1"/>
          </p:cNvSpPr>
          <p:nvPr/>
        </p:nvSpPr>
        <p:spPr bwMode="auto">
          <a:xfrm>
            <a:off x="3505200" y="3352800"/>
            <a:ext cx="4876800" cy="57943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3200">
                <a:solidFill>
                  <a:srgbClr val="FFFF00"/>
                </a:solidFill>
                <a:latin typeface="Calibri" pitchFamily="34" charset="0"/>
                <a:sym typeface="Calibri" pitchFamily="34" charset="0"/>
              </a:rPr>
              <a:t>責任追及から原因追及へ</a:t>
            </a:r>
            <a:endParaRPr kumimoji="0" lang="ja-JP" altLang="en-US"/>
          </a:p>
        </p:txBody>
      </p:sp>
      <p:sp>
        <p:nvSpPr>
          <p:cNvPr id="44039" name="Text Box 6"/>
          <p:cNvSpPr>
            <a:spLocks noChangeArrowheads="1"/>
          </p:cNvSpPr>
          <p:nvPr/>
        </p:nvSpPr>
        <p:spPr bwMode="auto">
          <a:xfrm>
            <a:off x="4038600" y="5562600"/>
            <a:ext cx="4724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1400">
                <a:solidFill>
                  <a:srgbClr val="000099"/>
                </a:solidFill>
                <a:latin typeface="Calibri" pitchFamily="34" charset="0"/>
                <a:sym typeface="Calibri" pitchFamily="34" charset="0"/>
              </a:rPr>
              <a:t>平成</a:t>
            </a:r>
            <a:r>
              <a:rPr kumimoji="0" lang="en-US" altLang="ja-JP" sz="1400">
                <a:solidFill>
                  <a:srgbClr val="000099"/>
                </a:solidFill>
                <a:latin typeface="Calibri" pitchFamily="34" charset="0"/>
                <a:sym typeface="Calibri" pitchFamily="34" charset="0"/>
              </a:rPr>
              <a:t>14</a:t>
            </a:r>
            <a:r>
              <a:rPr kumimoji="0" lang="ja-JP" altLang="en-US" sz="1400">
                <a:solidFill>
                  <a:srgbClr val="000099"/>
                </a:solidFill>
                <a:latin typeface="Calibri" pitchFamily="34" charset="0"/>
                <a:sym typeface="Calibri" pitchFamily="34" charset="0"/>
              </a:rPr>
              <a:t>年度厚生労働科学研究「病院等における薬剤師業務の質の向上に関する研究」班の分担研究</a:t>
            </a:r>
          </a:p>
          <a:p>
            <a:pPr>
              <a:spcBef>
                <a:spcPct val="50000"/>
              </a:spcBef>
            </a:pPr>
            <a:r>
              <a:rPr kumimoji="0" lang="ja-JP" altLang="en-US" sz="1400">
                <a:solidFill>
                  <a:srgbClr val="000099"/>
                </a:solidFill>
                <a:latin typeface="Calibri" pitchFamily="34" charset="0"/>
                <a:sym typeface="Calibri" pitchFamily="34" charset="0"/>
              </a:rPr>
              <a:t>「保険薬局における調剤事故防止対策に関する研究」</a:t>
            </a:r>
          </a:p>
          <a:p>
            <a:pPr>
              <a:spcBef>
                <a:spcPct val="50000"/>
              </a:spcBef>
            </a:pPr>
            <a:r>
              <a:rPr kumimoji="0" lang="ja-JP" altLang="en-US" sz="1400">
                <a:solidFill>
                  <a:srgbClr val="000099"/>
                </a:solidFill>
                <a:latin typeface="Calibri" pitchFamily="34" charset="0"/>
                <a:sym typeface="Calibri" pitchFamily="34" charset="0"/>
              </a:rPr>
              <a:t>分担研究者：日本薬剤師会常務理事　井上　章冶</a:t>
            </a:r>
            <a:endParaRPr kumimoji="0" lang="ja-JP" altLang="en-US"/>
          </a:p>
        </p:txBody>
      </p:sp>
      <p:sp>
        <p:nvSpPr>
          <p:cNvPr id="44040" name="日付プレースホルダ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60350"/>
            <a:ext cx="8229600" cy="1431925"/>
          </a:xfrm>
        </p:spPr>
        <p:txBody>
          <a:bodyPr/>
          <a:lstStyle/>
          <a:p>
            <a:pPr marL="0" indent="0" eaLnBrk="1" hangingPunct="1"/>
            <a:r>
              <a:rPr lang="en-US" altLang="ja-JP" sz="4800" smtClean="0"/>
              <a:t>1.</a:t>
            </a:r>
            <a:r>
              <a:rPr lang="ja-JP" altLang="en-US" sz="4800" smtClean="0"/>
              <a:t>医療安全アンケート報告</a:t>
            </a:r>
            <a:br>
              <a:rPr lang="ja-JP" altLang="en-US" sz="4800" smtClean="0"/>
            </a:br>
            <a:r>
              <a:rPr lang="ja-JP" altLang="en-US" sz="3600" smtClean="0"/>
              <a:t>（</a:t>
            </a:r>
            <a:r>
              <a:rPr lang="en-US" altLang="ja-JP" sz="3600" smtClean="0"/>
              <a:t>2011</a:t>
            </a:r>
            <a:r>
              <a:rPr lang="ja-JP" altLang="en-US" sz="3600" smtClean="0"/>
              <a:t>年度、千葉県薬剤師会）</a:t>
            </a:r>
            <a:endParaRPr lang="ja-JP" altLang="en-US" sz="4800" smtClean="0"/>
          </a:p>
        </p:txBody>
      </p:sp>
      <p:sp>
        <p:nvSpPr>
          <p:cNvPr id="26627" name="コンテンツ プレースホルダー 3"/>
          <p:cNvSpPr>
            <a:spLocks noGrp="1" noChangeArrowheads="1"/>
          </p:cNvSpPr>
          <p:nvPr>
            <p:ph idx="1"/>
          </p:nvPr>
        </p:nvSpPr>
        <p:spPr>
          <a:xfrm>
            <a:off x="539750" y="2492375"/>
            <a:ext cx="8229600" cy="3146425"/>
          </a:xfrm>
        </p:spPr>
        <p:txBody>
          <a:bodyPr>
            <a:spAutoFit/>
          </a:bodyPr>
          <a:lstStyle/>
          <a:p>
            <a:pPr algn="l" eaLnBrk="1" hangingPunct="1"/>
            <a:r>
              <a:rPr lang="ja-JP" altLang="en-US" smtClean="0"/>
              <a:t>　昨今、薬剤師の医療訴訟も目立つようなり、損害賠償事例も報告されています。</a:t>
            </a:r>
          </a:p>
          <a:p>
            <a:pPr algn="l" eaLnBrk="1" hangingPunct="1"/>
            <a:r>
              <a:rPr lang="ja-JP" altLang="en-US" smtClean="0"/>
              <a:t>　（社）千葉県薬剤師会では</a:t>
            </a:r>
            <a:r>
              <a:rPr lang="en-US" altLang="ja-JP" smtClean="0"/>
              <a:t>2011</a:t>
            </a:r>
            <a:r>
              <a:rPr lang="ja-JP" altLang="en-US" smtClean="0"/>
              <a:t>年度薬事講習会時に医療安全に関するアンケート調査を行いましたので、その結果を報告させて頂きます。</a:t>
            </a:r>
          </a:p>
        </p:txBody>
      </p:sp>
      <p:sp>
        <p:nvSpPr>
          <p:cNvPr id="2662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26629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507402-E1E3-4ED3-B91B-327A6D4AA4C0}" type="slidenum">
              <a:rPr lang="ja-JP" altLang="en-US" smtClean="0">
                <a:latin typeface="Arial" charset="0"/>
                <a:ea typeface="ＭＳ Ｐゴシック" charset="-128"/>
              </a:rPr>
              <a:pPr/>
              <a:t>2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-215900" y="-531813"/>
          <a:ext cx="4716463" cy="7385051"/>
        </p:xfrm>
        <a:graphic>
          <a:graphicData uri="http://schemas.openxmlformats.org/drawingml/2006/table">
            <a:tbl>
              <a:tblPr/>
              <a:tblGrid>
                <a:gridCol w="266700"/>
                <a:gridCol w="630238"/>
                <a:gridCol w="2062162"/>
                <a:gridCol w="1585913"/>
                <a:gridCol w="171450"/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【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要因を分析する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5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つの視点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】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P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Practice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調剤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H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Human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Appliance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機器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・</a:t>
                      </a:r>
                      <a:r>
                        <a:rPr kumimoji="1" lang="zh-TW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物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・</a:t>
                      </a:r>
                      <a:r>
                        <a:rPr kumimoji="1" lang="zh-TW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表示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Relation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連携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M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Management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組織・管理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【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対応策を立案する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つの視点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】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Enforcement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教育・強化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Engineering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技術</a:t>
                      </a: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・</a:t>
                      </a:r>
                      <a:r>
                        <a:rPr kumimoji="1" lang="zh-TW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具体例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12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96863"/>
            <a:ext cx="47879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30" name="テキスト ボックス 5"/>
          <p:cNvSpPr txBox="1">
            <a:spLocks noChangeArrowheads="1"/>
          </p:cNvSpPr>
          <p:nvPr/>
        </p:nvSpPr>
        <p:spPr bwMode="auto">
          <a:xfrm>
            <a:off x="5616575" y="6308725"/>
            <a:ext cx="2832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/>
              <a:t>PHARM-2</a:t>
            </a:r>
            <a:r>
              <a:rPr kumimoji="0" lang="en-US" altLang="ja-JP" sz="2000" b="1"/>
              <a:t>E</a:t>
            </a:r>
            <a:r>
              <a:rPr kumimoji="0" lang="ja-JP" altLang="en-US" sz="2000" b="1"/>
              <a:t>　イメージ図</a:t>
            </a:r>
            <a:endParaRPr lang="ja-JP" altLang="en-US" sz="2000" b="1"/>
          </a:p>
        </p:txBody>
      </p:sp>
      <p:sp>
        <p:nvSpPr>
          <p:cNvPr id="45131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4513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08407B-8169-4032-A82B-D317C2F5E8D8}" type="slidenum">
              <a:rPr lang="ja-JP" altLang="en-US" smtClean="0">
                <a:latin typeface="Arial" charset="0"/>
                <a:ea typeface="ＭＳ Ｐゴシック" charset="-128"/>
              </a:rPr>
              <a:pPr/>
              <a:t>20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508778-FC1C-4781-847D-8A98EDEE5604}" type="slidenum">
              <a:rPr lang="ja-JP" altLang="en-US" smtClean="0">
                <a:latin typeface="Arial" charset="0"/>
                <a:ea typeface="ＭＳ Ｐゴシック" charset="-128"/>
              </a:rPr>
              <a:pPr/>
              <a:t>21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233488"/>
            <a:ext cx="7391400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 Box 3"/>
          <p:cNvSpPr>
            <a:spLocks noChangeArrowheads="1"/>
          </p:cNvSpPr>
          <p:nvPr/>
        </p:nvSpPr>
        <p:spPr bwMode="auto">
          <a:xfrm>
            <a:off x="684213" y="2565400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ja-JP" altLang="ja-JP" sz="800">
              <a:solidFill>
                <a:schemeClr val="hlink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46085" name="Text Box 4"/>
          <p:cNvSpPr>
            <a:spLocks noChangeArrowheads="1"/>
          </p:cNvSpPr>
          <p:nvPr/>
        </p:nvSpPr>
        <p:spPr bwMode="auto">
          <a:xfrm>
            <a:off x="1979613" y="3141663"/>
            <a:ext cx="14398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800">
                <a:solidFill>
                  <a:schemeClr val="hlink"/>
                </a:solidFill>
                <a:latin typeface="Tahoma" pitchFamily="34" charset="0"/>
                <a:ea typeface="ＭＳ Ｐ明朝" pitchFamily="18" charset="-128"/>
                <a:sym typeface="Tahoma" pitchFamily="34" charset="0"/>
              </a:rPr>
              <a:t>　</a:t>
            </a:r>
            <a:endParaRPr kumimoji="0" lang="ja-JP" altLang="en-US"/>
          </a:p>
        </p:txBody>
      </p:sp>
      <p:sp>
        <p:nvSpPr>
          <p:cNvPr id="46086" name="Text Box 5"/>
          <p:cNvSpPr>
            <a:spLocks noChangeArrowheads="1"/>
          </p:cNvSpPr>
          <p:nvPr/>
        </p:nvSpPr>
        <p:spPr bwMode="auto">
          <a:xfrm>
            <a:off x="0" y="2960688"/>
            <a:ext cx="16002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2800" b="1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②</a:t>
            </a:r>
            <a:r>
              <a:rPr kumimoji="0" lang="ja-JP" altLang="en-US" sz="1600" b="1">
                <a:solidFill>
                  <a:srgbClr val="FF0000"/>
                </a:solidFill>
              </a:rPr>
              <a:t>要因がどの部分で起こったか、調剤業務の流れに沿ってチェック</a:t>
            </a:r>
          </a:p>
          <a:p>
            <a:pPr>
              <a:spcBef>
                <a:spcPct val="50000"/>
              </a:spcBef>
            </a:pPr>
            <a:endParaRPr kumimoji="0" lang="ja-JP" altLang="en-US"/>
          </a:p>
        </p:txBody>
      </p:sp>
      <p:sp>
        <p:nvSpPr>
          <p:cNvPr id="46087" name="Text Box 6"/>
          <p:cNvSpPr>
            <a:spLocks noChangeArrowheads="1"/>
          </p:cNvSpPr>
          <p:nvPr/>
        </p:nvSpPr>
        <p:spPr bwMode="auto">
          <a:xfrm>
            <a:off x="431800" y="1700213"/>
            <a:ext cx="242728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2800" b="1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①</a:t>
            </a:r>
            <a:r>
              <a:rPr lang="ja-JP" altLang="en-US" sz="1600" b="1">
                <a:solidFill>
                  <a:srgbClr val="FF0000"/>
                </a:solidFill>
              </a:rPr>
              <a:t>事例概要の記入</a:t>
            </a:r>
            <a:endParaRPr lang="en-US" altLang="ja-JP" sz="1600" b="1">
              <a:solidFill>
                <a:srgbClr val="FF0000"/>
              </a:solidFill>
            </a:endParaRPr>
          </a:p>
          <a:p>
            <a:r>
              <a:rPr kumimoji="0" lang="ja-JP" altLang="en-US" sz="1600" b="1">
                <a:solidFill>
                  <a:srgbClr val="FF0000"/>
                </a:solidFill>
              </a:rPr>
              <a:t>　　  事故レベル判断</a:t>
            </a:r>
            <a:endParaRPr lang="ja-JP" altLang="en-US" sz="1600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kumimoji="0" lang="ja-JP" altLang="en-US"/>
          </a:p>
        </p:txBody>
      </p:sp>
      <p:sp>
        <p:nvSpPr>
          <p:cNvPr id="46088" name="Text Box 7"/>
          <p:cNvSpPr>
            <a:spLocks noGrp="1" noChangeArrowheads="1"/>
          </p:cNvSpPr>
          <p:nvPr>
            <p:ph type="body" idx="4294967295"/>
          </p:nvPr>
        </p:nvSpPr>
        <p:spPr>
          <a:xfrm>
            <a:off x="3708400" y="692150"/>
            <a:ext cx="4243388" cy="83820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en-US" altLang="ja-JP" sz="2800" b="1" smtClean="0">
                <a:solidFill>
                  <a:srgbClr val="FF0000"/>
                </a:solidFill>
              </a:rPr>
              <a:t>③</a:t>
            </a:r>
            <a:r>
              <a:rPr lang="ja-JP" altLang="en-US" sz="1600" b="1" smtClean="0">
                <a:solidFill>
                  <a:srgbClr val="FF0000"/>
                </a:solidFill>
              </a:rPr>
              <a:t>チェックされた業務段階ごとに、</a:t>
            </a:r>
            <a:r>
              <a:rPr lang="en-US" altLang="ja-JP" sz="1600" b="1" smtClean="0">
                <a:solidFill>
                  <a:srgbClr val="FF0000"/>
                </a:solidFill>
              </a:rPr>
              <a:t>5</a:t>
            </a:r>
            <a:r>
              <a:rPr lang="ja-JP" altLang="en-US" sz="1600" b="1" smtClean="0">
                <a:solidFill>
                  <a:srgbClr val="FF0000"/>
                </a:solidFill>
              </a:rPr>
              <a:t>つの各視点から考えられる要因をチェックする</a:t>
            </a:r>
            <a:endParaRPr lang="ja-JP" altLang="en-US" smtClean="0"/>
          </a:p>
        </p:txBody>
      </p:sp>
      <p:sp>
        <p:nvSpPr>
          <p:cNvPr id="46089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6400800" cy="623888"/>
          </a:xfrm>
          <a:solidFill>
            <a:srgbClr val="FFFF99"/>
          </a:solidFill>
        </p:spPr>
        <p:txBody>
          <a:bodyPr anchor="b"/>
          <a:lstStyle/>
          <a:p>
            <a:pPr marL="0" indent="0" eaLnBrk="1" hangingPunct="1"/>
            <a:r>
              <a:rPr lang="ja-JP" altLang="en-US" sz="3200" u="sng" smtClean="0">
                <a:solidFill>
                  <a:schemeClr val="hlink"/>
                </a:solidFill>
              </a:rPr>
              <a:t>ＰＨＡＲＭ</a:t>
            </a:r>
            <a:r>
              <a:rPr lang="en-US" altLang="ja-JP" sz="3200" u="sng" smtClean="0">
                <a:solidFill>
                  <a:schemeClr val="hlink"/>
                </a:solidFill>
              </a:rPr>
              <a:t>-2</a:t>
            </a:r>
            <a:r>
              <a:rPr lang="ja-JP" altLang="en-US" sz="3200" u="sng" smtClean="0">
                <a:solidFill>
                  <a:schemeClr val="hlink"/>
                </a:solidFill>
              </a:rPr>
              <a:t>Ｅ分析記入手順</a:t>
            </a:r>
            <a:endParaRPr lang="ja-JP" altLang="en-US" sz="3600" smtClean="0"/>
          </a:p>
        </p:txBody>
      </p:sp>
      <p:sp>
        <p:nvSpPr>
          <p:cNvPr id="47114" name="Text Box 9"/>
          <p:cNvSpPr>
            <a:spLocks noChangeArrowheads="1"/>
          </p:cNvSpPr>
          <p:nvPr/>
        </p:nvSpPr>
        <p:spPr bwMode="auto">
          <a:xfrm>
            <a:off x="3132138" y="5265738"/>
            <a:ext cx="543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kumimoji="0" lang="ja-JP" altLang="en-US" b="1" dirty="0">
                <a:solidFill>
                  <a:srgbClr val="FF0000"/>
                </a:solidFill>
                <a:latin typeface="+mn-ea"/>
              </a:rPr>
              <a:t>・</a:t>
            </a: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各要因を回避するための教育や訓練の</a:t>
            </a:r>
            <a:r>
              <a:rPr kumimoji="0" lang="ja-JP" altLang="en-US" b="1" dirty="0">
                <a:solidFill>
                  <a:srgbClr val="FF0000"/>
                </a:solidFill>
                <a:latin typeface="+mn-ea"/>
              </a:rPr>
              <a:t>強化を立案</a:t>
            </a:r>
            <a:endParaRPr lang="ja-JP" altLang="en-US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7115" name="Text Box 10"/>
          <p:cNvSpPr>
            <a:spLocks noChangeArrowheads="1"/>
          </p:cNvSpPr>
          <p:nvPr/>
        </p:nvSpPr>
        <p:spPr bwMode="auto">
          <a:xfrm>
            <a:off x="3203575" y="4833938"/>
            <a:ext cx="53641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kumimoji="0" lang="en-US" altLang="ja-JP" sz="2800" b="1" dirty="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⑤</a:t>
            </a:r>
            <a:r>
              <a:rPr kumimoji="0" lang="ja-JP" altLang="en-US" b="1" dirty="0">
                <a:solidFill>
                  <a:srgbClr val="FF0000"/>
                </a:solidFill>
                <a:latin typeface="+mn-ea"/>
              </a:rPr>
              <a:t>二度と起こさないために今後どう対応するか</a:t>
            </a:r>
            <a:endParaRPr kumimoji="0" lang="en-US" altLang="ja-JP" b="1" dirty="0">
              <a:solidFill>
                <a:srgbClr val="FF0000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endParaRPr kumimoji="0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2987675" y="2924175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2987675" y="3105150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987675" y="3284538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987675" y="3465513"/>
            <a:ext cx="1019175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4067175" y="2960688"/>
            <a:ext cx="4572000" cy="1262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0" lang="ja-JP" altLang="en-US" sz="2800" b="1" dirty="0">
                <a:solidFill>
                  <a:srgbClr val="FF0000"/>
                </a:solidFill>
                <a:latin typeface="+mn-ea"/>
              </a:rPr>
              <a:t>④</a:t>
            </a:r>
            <a:r>
              <a:rPr kumimoji="0" lang="ja-JP" altLang="en-US" sz="1600" b="1" dirty="0">
                <a:solidFill>
                  <a:srgbClr val="FF0000"/>
                </a:solidFill>
                <a:latin typeface="+mn-ea"/>
              </a:rPr>
              <a:t>なぜ起こったのか、具体的要因を</a:t>
            </a:r>
            <a:r>
              <a:rPr kumimoji="0" lang="en-US" altLang="ja-JP" sz="1600" b="1" dirty="0">
                <a:solidFill>
                  <a:srgbClr val="FF0000"/>
                </a:solidFill>
                <a:latin typeface="+mn-ea"/>
              </a:rPr>
              <a:t>HUMAN(</a:t>
            </a:r>
            <a:r>
              <a:rPr kumimoji="0" lang="ja-JP" altLang="en-US" sz="16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0" lang="en-US" altLang="ja-JP" sz="1600" b="1" dirty="0">
                <a:solidFill>
                  <a:srgbClr val="FF0000"/>
                </a:solidFill>
                <a:latin typeface="+mn-ea"/>
              </a:rPr>
              <a:t>)</a:t>
            </a:r>
            <a:r>
              <a:rPr kumimoji="0" lang="ja-JP" altLang="en-US" sz="1600" b="1" dirty="0" err="1">
                <a:solidFill>
                  <a:srgbClr val="FF0000"/>
                </a:solidFill>
                <a:latin typeface="+mn-ea"/>
              </a:rPr>
              <a:t>、</a:t>
            </a:r>
            <a:r>
              <a:rPr kumimoji="0" lang="en-US" altLang="ja-JP" sz="1600" b="1" dirty="0">
                <a:solidFill>
                  <a:srgbClr val="FF0000"/>
                </a:solidFill>
                <a:latin typeface="+mn-ea"/>
              </a:rPr>
              <a:t>APPLIANCE</a:t>
            </a:r>
            <a:r>
              <a:rPr kumimoji="0" lang="ja-JP" altLang="en-US" sz="1600" b="1" dirty="0">
                <a:solidFill>
                  <a:srgbClr val="FF0000"/>
                </a:solidFill>
                <a:latin typeface="+mn-ea"/>
              </a:rPr>
              <a:t>（機器・物・表示）、</a:t>
            </a:r>
            <a:r>
              <a:rPr kumimoji="0" lang="en-US" altLang="ja-JP" sz="1600" b="1" dirty="0">
                <a:solidFill>
                  <a:srgbClr val="FF0000"/>
                </a:solidFill>
                <a:latin typeface="+mn-ea"/>
              </a:rPr>
              <a:t>RELATION</a:t>
            </a:r>
            <a:r>
              <a:rPr kumimoji="0" lang="ja-JP" altLang="en-US" sz="1600" b="1" dirty="0">
                <a:solidFill>
                  <a:srgbClr val="FF0000"/>
                </a:solidFill>
                <a:latin typeface="+mn-ea"/>
              </a:rPr>
              <a:t>（連携）、</a:t>
            </a:r>
            <a:r>
              <a:rPr kumimoji="0" lang="en-US" altLang="ja-JP" sz="1600" b="1" dirty="0">
                <a:solidFill>
                  <a:srgbClr val="FF0000"/>
                </a:solidFill>
                <a:latin typeface="+mn-ea"/>
              </a:rPr>
              <a:t>MANAGEMENT</a:t>
            </a:r>
            <a:r>
              <a:rPr kumimoji="0" lang="ja-JP" altLang="en-US" sz="1600" b="1" dirty="0">
                <a:solidFill>
                  <a:srgbClr val="FF0000"/>
                </a:solidFill>
                <a:latin typeface="+mn-ea"/>
              </a:rPr>
              <a:t>（組織・管理）、に分けて分析しその内容を記載する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132138" y="5624513"/>
            <a:ext cx="57610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b="1" dirty="0">
                <a:solidFill>
                  <a:srgbClr val="FF0000"/>
                </a:solidFill>
                <a:latin typeface="+mn-ea"/>
              </a:rPr>
              <a:t>・各要因を回避するためのバックアップシステムの導入　　　　　　　や</a:t>
            </a:r>
            <a:r>
              <a:rPr kumimoji="0" lang="ja-JP" altLang="en-US" b="1" dirty="0">
                <a:solidFill>
                  <a:srgbClr val="FF0000"/>
                </a:solidFill>
                <a:latin typeface="+mn-ea"/>
              </a:rPr>
              <a:t>表示の工夫、手順のマニュアル化等による具体的例を立案</a:t>
            </a:r>
            <a:endParaRPr lang="ja-JP" altLang="en-US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6098" name="日付プレースホルダ 1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5AB2AB-036D-45FA-9A69-5E4936A9FA9D}" type="slidenum">
              <a:rPr lang="ja-JP" altLang="en-US" smtClean="0">
                <a:latin typeface="Arial" charset="0"/>
                <a:ea typeface="ＭＳ Ｐゴシック" charset="-128"/>
              </a:rPr>
              <a:pPr/>
              <a:t>22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04800"/>
            <a:ext cx="8534400" cy="60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900" b="1" smtClean="0">
                <a:solidFill>
                  <a:schemeClr val="hlink"/>
                </a:solidFill>
              </a:rPr>
              <a:t>●</a:t>
            </a:r>
            <a:r>
              <a:rPr lang="ja-JP" altLang="en-US" sz="1200" b="1" smtClean="0">
                <a:solidFill>
                  <a:schemeClr val="hlink"/>
                </a:solidFill>
              </a:rPr>
              <a:t>要因を業務段階から視る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 sz="1200" b="1" smtClean="0">
                <a:solidFill>
                  <a:schemeClr val="hlink"/>
                </a:solidFill>
              </a:rPr>
              <a:t>　　　　</a:t>
            </a:r>
            <a:r>
              <a:rPr lang="ja-JP" altLang="en-US" sz="1200" b="1" smtClean="0"/>
              <a:t>保険薬局用書式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 sz="800" smtClean="0"/>
              <a:t>　</a:t>
            </a:r>
            <a:endParaRPr lang="ja-JP" altLang="en-US" sz="1200" smtClean="0"/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533400" y="3048000"/>
            <a:ext cx="3581400" cy="1223963"/>
          </a:xfrm>
          <a:prstGeom prst="wedgeRoundRectCallout">
            <a:avLst>
              <a:gd name="adj1" fmla="val 58644"/>
              <a:gd name="adj2" fmla="val 104079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ja-JP" altLang="en-US" sz="2400">
                <a:latin typeface="Tahoma" pitchFamily="34" charset="0"/>
                <a:sym typeface="Tahoma" pitchFamily="34" charset="0"/>
              </a:rPr>
              <a:t>要因と考えられる業務段階の□を■に塗りつぶす。　</a:t>
            </a:r>
            <a:r>
              <a:rPr kumimoji="0" lang="ja-JP" altLang="en-US">
                <a:latin typeface="Tahoma" pitchFamily="34" charset="0"/>
                <a:sym typeface="Tahoma" pitchFamily="34" charset="0"/>
              </a:rPr>
              <a:t>　</a:t>
            </a:r>
          </a:p>
          <a:p>
            <a:pPr>
              <a:spcBef>
                <a:spcPct val="50000"/>
              </a:spcBef>
            </a:pPr>
            <a:r>
              <a:rPr kumimoji="0" lang="ja-JP" altLang="en-US"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"/>
            <a:ext cx="423703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ED312B-31BF-45AE-8F04-486F3A7B2D67}" type="slidenum">
              <a:rPr lang="ja-JP" altLang="en-US" smtClean="0">
                <a:latin typeface="Arial" charset="0"/>
                <a:ea typeface="ＭＳ Ｐゴシック" charset="-128"/>
              </a:rPr>
              <a:pPr/>
              <a:t>23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457200" y="914400"/>
            <a:ext cx="906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P</a:t>
            </a:r>
            <a:r>
              <a:rPr kumimoji="0" lang="ja-JP" altLang="en-US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（調剤） 　　　</a:t>
            </a: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H</a:t>
            </a:r>
            <a:r>
              <a:rPr kumimoji="0" lang="ja-JP" altLang="en-US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（人） 　</a:t>
            </a: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A</a:t>
            </a:r>
            <a:r>
              <a:rPr kumimoji="0" lang="ja-JP" altLang="en-US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（機器・物・表示）</a:t>
            </a: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R (</a:t>
            </a:r>
            <a:r>
              <a:rPr kumimoji="0" lang="ja-JP" altLang="en-US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連携）　</a:t>
            </a: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M (</a:t>
            </a:r>
            <a:r>
              <a:rPr kumimoji="0" lang="ja-JP" altLang="en-US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組織・管理</a:t>
            </a:r>
            <a:r>
              <a:rPr kumimoji="0" lang="en-US" altLang="ja-JP" sz="2400">
                <a:solidFill>
                  <a:srgbClr val="FF0000"/>
                </a:solidFill>
                <a:latin typeface="ＭＳ Ｐゴシック" charset="-128"/>
                <a:sym typeface="ＭＳ Ｐゴシック" charset="-128"/>
              </a:rPr>
              <a:t>)</a:t>
            </a:r>
            <a:endParaRPr kumimoji="0" lang="ja-JP" altLang="en-US"/>
          </a:p>
        </p:txBody>
      </p:sp>
      <p:sp>
        <p:nvSpPr>
          <p:cNvPr id="48132" name="AutoShape 3"/>
          <p:cNvSpPr>
            <a:spLocks noChangeArrowheads="1"/>
          </p:cNvSpPr>
          <p:nvPr/>
        </p:nvSpPr>
        <p:spPr bwMode="auto">
          <a:xfrm>
            <a:off x="0" y="4495800"/>
            <a:ext cx="1828800" cy="1600200"/>
          </a:xfrm>
          <a:prstGeom prst="wedgeRoundRectCallout">
            <a:avLst>
              <a:gd name="adj1" fmla="val 431"/>
              <a:gd name="adj2" fmla="val -6606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>
                <a:solidFill>
                  <a:srgbClr val="0000FF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調剤業務内容、</a:t>
            </a:r>
          </a:p>
          <a:p>
            <a:r>
              <a:rPr kumimoji="0" lang="ja-JP" altLang="en-US">
                <a:solidFill>
                  <a:srgbClr val="0000FF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調剤環境、調剤行為に伴う薬学的管理 </a:t>
            </a:r>
            <a:endParaRPr kumimoji="0" lang="ja-JP" altLang="en-US"/>
          </a:p>
        </p:txBody>
      </p:sp>
      <p:sp>
        <p:nvSpPr>
          <p:cNvPr id="48133" name="AutoShape 4"/>
          <p:cNvSpPr>
            <a:spLocks noChangeArrowheads="1"/>
          </p:cNvSpPr>
          <p:nvPr/>
        </p:nvSpPr>
        <p:spPr bwMode="auto">
          <a:xfrm>
            <a:off x="1981200" y="4572000"/>
            <a:ext cx="1676400" cy="1524000"/>
          </a:xfrm>
          <a:prstGeom prst="wedgeRoundRectCallout">
            <a:avLst>
              <a:gd name="adj1" fmla="val -20556"/>
              <a:gd name="adj2" fmla="val -7281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人間の肉体的・精神的ストレス</a:t>
            </a: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、</a:t>
            </a:r>
            <a:r>
              <a:rPr kumimoji="0" lang="ja-JP" altLang="en-US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能力不足</a:t>
            </a: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 </a:t>
            </a:r>
            <a:endParaRPr kumimoji="0" lang="ja-JP" altLang="en-US"/>
          </a:p>
        </p:txBody>
      </p:sp>
      <p:sp>
        <p:nvSpPr>
          <p:cNvPr id="48134" name="AutoShape 5"/>
          <p:cNvSpPr>
            <a:spLocks noChangeArrowheads="1"/>
          </p:cNvSpPr>
          <p:nvPr/>
        </p:nvSpPr>
        <p:spPr bwMode="auto">
          <a:xfrm>
            <a:off x="3733800" y="4495800"/>
            <a:ext cx="1752600" cy="1524000"/>
          </a:xfrm>
          <a:prstGeom prst="wedgeRoundRectCallout">
            <a:avLst>
              <a:gd name="adj1" fmla="val -21921"/>
              <a:gd name="adj2" fmla="val -6229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>
                <a:solidFill>
                  <a:schemeClr val="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医薬品の特性</a:t>
            </a:r>
            <a:r>
              <a:rPr kumimoji="0" lang="ja-JP" altLang="en-US">
                <a:solidFill>
                  <a:schemeClr val="fol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、</a:t>
            </a:r>
          </a:p>
          <a:p>
            <a:r>
              <a:rPr kumimoji="0" lang="ja-JP" altLang="en-US">
                <a:solidFill>
                  <a:schemeClr val="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機器</a:t>
            </a:r>
            <a:r>
              <a:rPr kumimoji="0" lang="ja-JP" altLang="en-US">
                <a:solidFill>
                  <a:schemeClr val="fol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、</a:t>
            </a:r>
            <a:r>
              <a:rPr kumimoji="0" lang="ja-JP" altLang="en-US">
                <a:solidFill>
                  <a:schemeClr val="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情報提供文書</a:t>
            </a:r>
            <a:r>
              <a:rPr kumimoji="0" lang="ja-JP" altLang="en-US">
                <a:solidFill>
                  <a:schemeClr val="fol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・</a:t>
            </a:r>
            <a:r>
              <a:rPr kumimoji="0" lang="ja-JP" altLang="en-US">
                <a:solidFill>
                  <a:schemeClr val="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お薬手帳</a:t>
            </a:r>
            <a:endParaRPr kumimoji="0" lang="ja-JP" altLang="en-US"/>
          </a:p>
        </p:txBody>
      </p:sp>
      <p:sp>
        <p:nvSpPr>
          <p:cNvPr id="48135" name="AutoShape 6"/>
          <p:cNvSpPr>
            <a:spLocks noChangeArrowheads="1"/>
          </p:cNvSpPr>
          <p:nvPr/>
        </p:nvSpPr>
        <p:spPr bwMode="auto">
          <a:xfrm>
            <a:off x="5638800" y="4495800"/>
            <a:ext cx="1600200" cy="2057400"/>
          </a:xfrm>
          <a:prstGeom prst="wedgeRoundRectCallout">
            <a:avLst>
              <a:gd name="adj1" fmla="val -22421"/>
              <a:gd name="adj2" fmla="val -6280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>
                <a:solidFill>
                  <a:schemeClr val="hlin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服薬指導、疑義照会、薬剤師間の業務引継ぎ</a:t>
            </a:r>
            <a:r>
              <a:rPr kumimoji="0" lang="ja-JP" altLang="en-US">
                <a:solidFill>
                  <a:srgbClr val="0000FF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、卸への発注</a:t>
            </a:r>
            <a:endParaRPr kumimoji="0" lang="ja-JP" altLang="en-US"/>
          </a:p>
        </p:txBody>
      </p:sp>
      <p:sp>
        <p:nvSpPr>
          <p:cNvPr id="48136" name="AutoShape 7"/>
          <p:cNvSpPr>
            <a:spLocks noChangeArrowheads="1"/>
          </p:cNvSpPr>
          <p:nvPr/>
        </p:nvSpPr>
        <p:spPr bwMode="auto">
          <a:xfrm>
            <a:off x="7391400" y="4495800"/>
            <a:ext cx="1447800" cy="2133600"/>
          </a:xfrm>
          <a:prstGeom prst="wedgeRoundRectCallout">
            <a:avLst>
              <a:gd name="adj1" fmla="val -20833"/>
              <a:gd name="adj2" fmla="val -6235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600">
                <a:solidFill>
                  <a:schemeClr val="hlink"/>
                </a:solidFill>
                <a:latin typeface="ＭＳ Ｐ明朝" pitchFamily="18" charset="-128"/>
                <a:ea typeface="ＭＳ Ｐ明朝" pitchFamily="18" charset="-128"/>
                <a:sym typeface="ＭＳ Ｐ明朝" pitchFamily="18" charset="-128"/>
              </a:rPr>
              <a:t>　</a:t>
            </a:r>
            <a:r>
              <a:rPr kumimoji="0" lang="ja-JP" altLang="en-US">
                <a:solidFill>
                  <a:schemeClr val="hlink"/>
                </a:solidFill>
                <a:latin typeface="ＭＳ Ｐ明朝" pitchFamily="18" charset="-128"/>
                <a:ea typeface="ＭＳ ゴシック" pitchFamily="49" charset="-128"/>
                <a:sym typeface="ＭＳ Ｐ明朝" pitchFamily="18" charset="-128"/>
              </a:rPr>
              <a:t>勤務・教育体制、人員配置</a:t>
            </a:r>
            <a:r>
              <a:rPr kumimoji="0" lang="ja-JP" altLang="en-US">
                <a:solidFill>
                  <a:schemeClr val="folHlink"/>
                </a:solidFill>
                <a:latin typeface="ＭＳ Ｐ明朝" pitchFamily="18" charset="-128"/>
                <a:ea typeface="ＭＳ ゴシック" pitchFamily="49" charset="-128"/>
                <a:sym typeface="ＭＳ Ｐ明朝" pitchFamily="18" charset="-128"/>
              </a:rPr>
              <a:t>、</a:t>
            </a:r>
            <a:r>
              <a:rPr kumimoji="0" lang="ja-JP" altLang="en-US">
                <a:solidFill>
                  <a:schemeClr val="hlink"/>
                </a:solidFill>
                <a:latin typeface="ＭＳ Ｐ明朝" pitchFamily="18" charset="-128"/>
                <a:ea typeface="ＭＳ ゴシック" pitchFamily="49" charset="-128"/>
                <a:sym typeface="ＭＳ Ｐ明朝" pitchFamily="18" charset="-128"/>
              </a:rPr>
              <a:t>業務マニュアル不備</a:t>
            </a:r>
            <a:endParaRPr kumimoji="0" lang="ja-JP" altLang="en-US"/>
          </a:p>
        </p:txBody>
      </p:sp>
      <p:sp>
        <p:nvSpPr>
          <p:cNvPr id="48137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8600"/>
            <a:ext cx="8534400" cy="60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1600" smtClean="0">
                <a:solidFill>
                  <a:schemeClr val="hlink"/>
                </a:solidFill>
              </a:rPr>
              <a:t>●</a:t>
            </a:r>
            <a:r>
              <a:rPr lang="ja-JP" altLang="en-US" sz="2000" b="1" smtClean="0">
                <a:solidFill>
                  <a:schemeClr val="hlink"/>
                </a:solidFill>
              </a:rPr>
              <a:t>要因分析の５つの視点ＰＨＡＲＭとは・・・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ja-JP" altLang="en-US" sz="1400" smtClean="0"/>
              <a:t>　</a:t>
            </a:r>
            <a:endParaRPr lang="ja-JP" altLang="en-US" sz="2000" smtClean="0"/>
          </a:p>
        </p:txBody>
      </p:sp>
      <p:pic>
        <p:nvPicPr>
          <p:cNvPr id="4813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9225" y="1295400"/>
            <a:ext cx="92932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9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AC7A03-D60C-44AF-B0B1-953E59658149}" type="slidenum">
              <a:rPr lang="ja-JP" altLang="en-US" smtClean="0">
                <a:latin typeface="Arial" charset="0"/>
                <a:ea typeface="ＭＳ Ｐゴシック" charset="-128"/>
              </a:rPr>
              <a:pPr/>
              <a:t>24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52400"/>
            <a:ext cx="8763000" cy="76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800" b="1" smtClean="0">
                <a:solidFill>
                  <a:schemeClr val="hlink"/>
                </a:solidFill>
              </a:rPr>
              <a:t>●2</a:t>
            </a:r>
            <a:r>
              <a:rPr lang="ja-JP" altLang="en-US" sz="2800" b="1" smtClean="0">
                <a:solidFill>
                  <a:schemeClr val="hlink"/>
                </a:solidFill>
              </a:rPr>
              <a:t>つの視点から対応策を立案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smtClean="0"/>
              <a:t>　</a:t>
            </a:r>
            <a:r>
              <a:rPr lang="ja-JP" altLang="en-US" sz="2000" b="1" smtClean="0"/>
              <a:t>　</a:t>
            </a:r>
            <a:endParaRPr lang="ja-JP" altLang="en-US" sz="2800" smtClean="0"/>
          </a:p>
        </p:txBody>
      </p:sp>
      <p:sp>
        <p:nvSpPr>
          <p:cNvPr id="49156" name="Text Box 3"/>
          <p:cNvSpPr>
            <a:spLocks noChangeArrowheads="1"/>
          </p:cNvSpPr>
          <p:nvPr/>
        </p:nvSpPr>
        <p:spPr bwMode="auto">
          <a:xfrm flipH="1">
            <a:off x="6097588" y="549275"/>
            <a:ext cx="1068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ja-JP" altLang="ja-JP">
              <a:solidFill>
                <a:schemeClr val="hlink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0" y="0"/>
            <a:ext cx="2438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0" y="0"/>
            <a:ext cx="241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9159" name="Rectangle 6"/>
          <p:cNvSpPr>
            <a:spLocks noChangeArrowheads="1"/>
          </p:cNvSpPr>
          <p:nvPr/>
        </p:nvSpPr>
        <p:spPr bwMode="auto">
          <a:xfrm>
            <a:off x="0" y="0"/>
            <a:ext cx="2425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0" y="0"/>
            <a:ext cx="2425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9161" name="Rectangle 8"/>
          <p:cNvSpPr>
            <a:spLocks noChangeArrowheads="1"/>
          </p:cNvSpPr>
          <p:nvPr/>
        </p:nvSpPr>
        <p:spPr bwMode="auto">
          <a:xfrm>
            <a:off x="0" y="0"/>
            <a:ext cx="2425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ja-JP" altLang="ja-JP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9162" name="Line 9"/>
          <p:cNvSpPr>
            <a:spLocks noChangeShapeType="1"/>
          </p:cNvSpPr>
          <p:nvPr/>
        </p:nvSpPr>
        <p:spPr bwMode="auto">
          <a:xfrm>
            <a:off x="1289050" y="3651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3" name="Line 1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4" name="Line 1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5" name="Line 1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6" name="Line 1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7" name="Line 1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8" name="Line 1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69" name="Line 1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0" name="Line 1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1" name="Line 1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2" name="Line 1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3" name="Line 2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4" name="Line 2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5" name="Line 2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6" name="Line 2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7" name="Line 2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8" name="Line 2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79" name="Line 2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0" name="Line 2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1" name="Line 2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2" name="Line 2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3" name="Line 3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4" name="Line 3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5" name="Line 3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6" name="Line 3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7" name="Line 3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8" name="Line 3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89" name="Line 3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0" name="Line 3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1" name="Line 3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2" name="Line 3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3" name="Line 4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4" name="Line 4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5" name="Line 4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6" name="Line 4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7" name="Line 4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8" name="Line 4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199" name="Line 4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0" name="Line 4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1" name="Line 4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2" name="Line 4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3" name="Line 5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4" name="Line 5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5" name="Line 5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6" name="Line 5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7" name="Line 5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8" name="Line 5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09" name="Line 5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0" name="Line 5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1" name="Line 5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2" name="Line 5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3" name="Line 6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4" name="Line 6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5" name="Line 6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6" name="Line 6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7" name="Line 6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8" name="Line 6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19" name="Line 6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0" name="Line 6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1" name="Line 6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2" name="Line 6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3" name="Line 7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4" name="Line 7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5" name="Line 7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6" name="Line 7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7" name="Line 7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8" name="Line 7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29" name="Line 7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0" name="Line 7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1" name="Line 7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2" name="Line 7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3" name="Line 8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4" name="Line 8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5" name="Line 8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6" name="Line 8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7" name="Line 8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8" name="Line 8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39" name="Line 8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0" name="Line 8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1" name="Line 8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2" name="Line 8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3" name="Line 9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4" name="Line 9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5" name="Line 9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6" name="Line 9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7" name="Line 9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8" name="Line 9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49" name="Line 9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0" name="Line 9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1" name="Line 9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2" name="Line 9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3" name="Line 10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4" name="Line 10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5" name="Line 10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6" name="Line 10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7" name="Line 10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8" name="Line 10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59" name="Line 10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0" name="Line 10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1" name="Line 10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2" name="Line 10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3" name="Line 11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4" name="Line 11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5" name="Line 11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6" name="Line 11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7" name="Line 11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8" name="Line 11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69" name="Line 11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0" name="Line 11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1" name="Line 11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2" name="Line 11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3" name="Line 12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4" name="Line 12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5" name="Line 12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6" name="Line 12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7" name="Line 12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8" name="Line 12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79" name="Line 12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0" name="Line 12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1" name="Line 12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2" name="Line 12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3" name="Line 13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4" name="Line 13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5" name="Line 13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6" name="Line 13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7" name="Line 13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8" name="Line 13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89" name="Line 13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0" name="Line 13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1" name="Line 13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2" name="Line 13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3" name="Line 14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4" name="Line 14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5" name="Line 14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6" name="Line 14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7" name="Line 14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8" name="Line 14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299" name="Line 14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0" name="Line 147"/>
          <p:cNvSpPr>
            <a:spLocks noChangeShapeType="1"/>
          </p:cNvSpPr>
          <p:nvPr/>
        </p:nvSpPr>
        <p:spPr bwMode="auto">
          <a:xfrm>
            <a:off x="3797300" y="7634288"/>
            <a:ext cx="0" cy="1587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1" name="Line 14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2" name="Line 14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3" name="Line 15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4" name="Line 15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5" name="Line 152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6" name="Line 153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7" name="Line 154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8" name="Line 155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09" name="Line 156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10" name="Line 157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11" name="Line 158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12" name="Line 159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13" name="Line 160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9314" name="Line 161"/>
          <p:cNvSpPr>
            <a:spLocks noChangeShapeType="1"/>
          </p:cNvSpPr>
          <p:nvPr/>
        </p:nvSpPr>
        <p:spPr bwMode="auto">
          <a:xfrm>
            <a:off x="25400" y="0"/>
            <a:ext cx="0" cy="76342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pic>
        <p:nvPicPr>
          <p:cNvPr id="49315" name="Picture 1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30654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316" name="Rectangle 163"/>
          <p:cNvSpPr>
            <a:spLocks noChangeArrowheads="1"/>
          </p:cNvSpPr>
          <p:nvPr/>
        </p:nvSpPr>
        <p:spPr bwMode="auto">
          <a:xfrm>
            <a:off x="3200400" y="3124200"/>
            <a:ext cx="594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　</a:t>
            </a:r>
            <a:r>
              <a:rPr kumimoji="0" lang="en-US" altLang="ja-JP" sz="3200" u="sng">
                <a:latin typeface="Tahoma" pitchFamily="34" charset="0"/>
                <a:sym typeface="Tahoma" pitchFamily="34" charset="0"/>
              </a:rPr>
              <a:t>ENGINEERING</a:t>
            </a:r>
            <a:r>
              <a:rPr kumimoji="0" lang="ja-JP" altLang="en-US" sz="3200" u="sng">
                <a:latin typeface="Tahoma" pitchFamily="34" charset="0"/>
                <a:sym typeface="Tahoma" pitchFamily="34" charset="0"/>
              </a:rPr>
              <a:t>（技術・具体例）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ja-JP" altLang="en-US" sz="2400">
                <a:latin typeface="Tahoma" pitchFamily="34" charset="0"/>
                <a:sym typeface="Tahoma" pitchFamily="34" charset="0"/>
              </a:rPr>
              <a:t>　　</a:t>
            </a: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エラーができないツール開発や防ぐ対策</a:t>
            </a:r>
            <a:r>
              <a:rPr kumimoji="0" lang="ja-JP" altLang="en-US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として</a:t>
            </a:r>
            <a:r>
              <a:rPr kumimoji="0" lang="ja-JP" altLang="en-US" sz="2800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、</a:t>
            </a:r>
            <a:r>
              <a:rPr kumimoji="0" lang="ja-JP" altLang="en-US" sz="2800">
                <a:solidFill>
                  <a:srgbClr val="0000FF"/>
                </a:solidFill>
                <a:latin typeface="Tahoma" pitchFamily="34" charset="0"/>
                <a:sym typeface="Tahoma" pitchFamily="34" charset="0"/>
              </a:rPr>
              <a:t>技術工学を駆使したバックアップシステムの導入や、表示の工夫、手順のマニュアル化</a:t>
            </a: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等による具体例を立案する。</a:t>
            </a:r>
            <a:endParaRPr kumimoji="0" lang="ja-JP" altLang="en-US"/>
          </a:p>
        </p:txBody>
      </p:sp>
      <p:sp>
        <p:nvSpPr>
          <p:cNvPr id="49317" name="Rectangle 164"/>
          <p:cNvSpPr>
            <a:spLocks noChangeArrowheads="1"/>
          </p:cNvSpPr>
          <p:nvPr/>
        </p:nvSpPr>
        <p:spPr bwMode="auto">
          <a:xfrm>
            <a:off x="3200400" y="990600"/>
            <a:ext cx="571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　 </a:t>
            </a:r>
            <a:r>
              <a:rPr kumimoji="0" lang="en-US" altLang="ja-JP" sz="3200" u="sng">
                <a:latin typeface="Tahoma" pitchFamily="34" charset="0"/>
                <a:sym typeface="Tahoma" pitchFamily="34" charset="0"/>
              </a:rPr>
              <a:t>ENFORCEMENT</a:t>
            </a:r>
            <a:r>
              <a:rPr kumimoji="0" lang="ja-JP" altLang="en-US" sz="3200" u="sng">
                <a:latin typeface="Tahoma" pitchFamily="34" charset="0"/>
                <a:sym typeface="Tahoma" pitchFamily="34" charset="0"/>
              </a:rPr>
              <a:t>（教育・強化）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ja-JP" altLang="en-US" sz="2800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</a:t>
            </a:r>
            <a:r>
              <a:rPr kumimoji="0" lang="ja-JP" altLang="en-US" sz="2800">
                <a:solidFill>
                  <a:srgbClr val="FF3300"/>
                </a:solidFill>
                <a:latin typeface="Tahoma" pitchFamily="34" charset="0"/>
                <a:sym typeface="Tahoma" pitchFamily="34" charset="0"/>
              </a:rPr>
              <a:t>エラー発生を減らす対策として</a:t>
            </a:r>
            <a:r>
              <a:rPr kumimoji="0" lang="ja-JP" altLang="en-US" sz="2800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、</a:t>
            </a:r>
            <a:r>
              <a:rPr kumimoji="0" lang="ja-JP" altLang="en-US" sz="2800">
                <a:solidFill>
                  <a:srgbClr val="0000FF"/>
                </a:solidFill>
                <a:latin typeface="Tahoma" pitchFamily="34" charset="0"/>
                <a:sym typeface="Tahoma" pitchFamily="34" charset="0"/>
              </a:rPr>
              <a:t>各種要因を回避するための</a:t>
            </a:r>
            <a:r>
              <a:rPr kumimoji="0" lang="ja-JP" altLang="en-US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教育や訓練の強化</a:t>
            </a:r>
            <a:r>
              <a:rPr kumimoji="0" lang="ja-JP" altLang="en-US" sz="2800">
                <a:solidFill>
                  <a:srgbClr val="0000FF"/>
                </a:solidFill>
                <a:latin typeface="Tahoma" pitchFamily="34" charset="0"/>
                <a:sym typeface="Tahoma" pitchFamily="34" charset="0"/>
              </a:rPr>
              <a:t>などを立案する。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　</a:t>
            </a:r>
            <a:endParaRPr kumimoji="0" lang="ja-JP" altLang="en-US"/>
          </a:p>
        </p:txBody>
      </p:sp>
      <p:sp>
        <p:nvSpPr>
          <p:cNvPr id="49318" name="AutoShape 165"/>
          <p:cNvSpPr>
            <a:spLocks noChangeArrowheads="1"/>
          </p:cNvSpPr>
          <p:nvPr/>
        </p:nvSpPr>
        <p:spPr bwMode="auto">
          <a:xfrm>
            <a:off x="838200" y="2438400"/>
            <a:ext cx="2667000" cy="609600"/>
          </a:xfrm>
          <a:prstGeom prst="wedgeRoundRectCallout">
            <a:avLst>
              <a:gd name="adj1" fmla="val -25000"/>
              <a:gd name="adj2" fmla="val -95315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“</a:t>
            </a:r>
            <a:r>
              <a:rPr kumimoji="0" lang="ja-JP" altLang="en-US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人”</a:t>
            </a: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への対策</a:t>
            </a:r>
            <a:endParaRPr kumimoji="0" lang="ja-JP" altLang="en-US"/>
          </a:p>
        </p:txBody>
      </p:sp>
      <p:sp>
        <p:nvSpPr>
          <p:cNvPr id="49319" name="AutoShape 166"/>
          <p:cNvSpPr>
            <a:spLocks noChangeArrowheads="1"/>
          </p:cNvSpPr>
          <p:nvPr/>
        </p:nvSpPr>
        <p:spPr bwMode="auto">
          <a:xfrm>
            <a:off x="838200" y="4800600"/>
            <a:ext cx="2590800" cy="609600"/>
          </a:xfrm>
          <a:prstGeom prst="wedgeRoundRectCallout">
            <a:avLst>
              <a:gd name="adj1" fmla="val -24759"/>
              <a:gd name="adj2" fmla="val -103644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“</a:t>
            </a:r>
            <a:r>
              <a:rPr kumimoji="0" lang="ja-JP" altLang="en-US" sz="2800">
                <a:solidFill>
                  <a:schemeClr val="hlink"/>
                </a:solidFill>
                <a:latin typeface="Tahoma" pitchFamily="34" charset="0"/>
                <a:sym typeface="Tahoma" pitchFamily="34" charset="0"/>
              </a:rPr>
              <a:t>物”</a:t>
            </a:r>
            <a:r>
              <a:rPr kumimoji="0" lang="ja-JP" altLang="en-US" sz="2800">
                <a:latin typeface="Tahoma" pitchFamily="34" charset="0"/>
                <a:sym typeface="Tahoma" pitchFamily="34" charset="0"/>
              </a:rPr>
              <a:t>への対策</a:t>
            </a:r>
            <a:endParaRPr kumimoji="0" lang="ja-JP" altLang="en-US"/>
          </a:p>
        </p:txBody>
      </p:sp>
      <p:sp>
        <p:nvSpPr>
          <p:cNvPr id="49320" name="日付プレースホルダ 16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0FAF37-6504-4B13-98B3-28ABCB5AD8DD}" type="slidenum">
              <a:rPr lang="ja-JP" altLang="en-US" smtClean="0">
                <a:latin typeface="Arial" charset="0"/>
                <a:ea typeface="ＭＳ Ｐゴシック" charset="-128"/>
              </a:rPr>
              <a:pPr/>
              <a:t>25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447800"/>
            <a:ext cx="68580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3"/>
          <p:cNvSpPr>
            <a:spLocks noChangeArrowheads="1"/>
          </p:cNvSpPr>
          <p:nvPr/>
        </p:nvSpPr>
        <p:spPr bwMode="auto">
          <a:xfrm>
            <a:off x="1979613" y="3141663"/>
            <a:ext cx="14398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800">
                <a:solidFill>
                  <a:schemeClr val="hlink"/>
                </a:solidFill>
                <a:latin typeface="Tahoma" pitchFamily="34" charset="0"/>
                <a:ea typeface="ＭＳ Ｐ明朝" pitchFamily="18" charset="-128"/>
                <a:sym typeface="Tahoma" pitchFamily="34" charset="0"/>
              </a:rPr>
              <a:t>　</a:t>
            </a:r>
            <a:endParaRPr kumimoji="0" lang="ja-JP" alt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468313" y="2889250"/>
            <a:ext cx="1582737" cy="1219200"/>
          </a:xfrm>
          <a:prstGeom prst="wedgeRoundRectCallout">
            <a:avLst>
              <a:gd name="adj1" fmla="val 75218"/>
              <a:gd name="adj2" fmla="val -22134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ミスの要因と考えられる業務段階の□を■に塗りつぶす。（回避できたと考えられる段階すべて）　　</a:t>
            </a:r>
          </a:p>
          <a:p>
            <a:pPr>
              <a:spcBef>
                <a:spcPct val="50000"/>
              </a:spcBef>
            </a:pP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468313" y="2024063"/>
            <a:ext cx="1582737" cy="685800"/>
          </a:xfrm>
          <a:prstGeom prst="wedgeRoundRectCallout">
            <a:avLst>
              <a:gd name="adj1" fmla="val 78625"/>
              <a:gd name="adj2" fmla="val -4028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ミスレベルに○を付け、ミスの概要を記載</a:t>
            </a:r>
          </a:p>
          <a:p>
            <a:pPr>
              <a:spcBef>
                <a:spcPct val="50000"/>
              </a:spcBef>
            </a:pP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sp>
        <p:nvSpPr>
          <p:cNvPr id="50183" name="Text Box 7"/>
          <p:cNvSpPr>
            <a:spLocks noChangeArrowheads="1"/>
          </p:cNvSpPr>
          <p:nvPr/>
        </p:nvSpPr>
        <p:spPr bwMode="auto">
          <a:xfrm>
            <a:off x="0" y="1412875"/>
            <a:ext cx="1295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手順</a:t>
            </a:r>
            <a:endParaRPr kumimoji="0" lang="en-US" altLang="ja-JP" sz="2800">
              <a:solidFill>
                <a:srgbClr val="FF0000"/>
              </a:solidFill>
              <a:latin typeface="Tahoma" pitchFamily="34" charset="0"/>
              <a:sym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①</a:t>
            </a:r>
            <a:endParaRPr kumimoji="0" lang="ja-JP" altLang="en-US"/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2057400" y="609600"/>
            <a:ext cx="1676400" cy="990600"/>
          </a:xfrm>
          <a:prstGeom prst="wedgeRoundRectCallout">
            <a:avLst>
              <a:gd name="adj1" fmla="val 61079"/>
              <a:gd name="adj2" fmla="val 51278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200"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「調剤する環境」調剤行為に伴う「薬学的な管理」も含む要因（該当項目の□を塗りつぶす） </a:t>
            </a:r>
            <a:endParaRPr kumimoji="0" lang="ja-JP" altLang="en-US"/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3810000" y="685800"/>
            <a:ext cx="1676400" cy="762000"/>
          </a:xfrm>
          <a:prstGeom prst="wedgeRoundRectCallout">
            <a:avLst>
              <a:gd name="adj1" fmla="val 16477"/>
              <a:gd name="adj2" fmla="val 73750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人間の肉体的・精神的ストレス、知識・能力不足などによる要因</a:t>
            </a: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 </a:t>
            </a:r>
            <a:endParaRPr kumimoji="0" lang="ja-JP" altLang="en-US"/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>
            <a:off x="5486400" y="0"/>
            <a:ext cx="1143000" cy="1447800"/>
          </a:xfrm>
          <a:prstGeom prst="wedgeRoundRectCallout">
            <a:avLst>
              <a:gd name="adj1" fmla="val -12083"/>
              <a:gd name="adj2" fmla="val 6304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200"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医薬品の特性、</a:t>
            </a:r>
          </a:p>
          <a:p>
            <a:r>
              <a:rPr kumimoji="0" lang="ja-JP" altLang="en-US" sz="1200"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機器、薬剤情報・お薬手帳等への表示・記載に関する要因</a:t>
            </a:r>
            <a:endParaRPr kumimoji="0" lang="ja-JP" altLang="en-US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6629400" y="0"/>
            <a:ext cx="1143000" cy="1447800"/>
          </a:xfrm>
          <a:prstGeom prst="wedgeRoundRectCallout">
            <a:avLst>
              <a:gd name="adj1" fmla="val -20833"/>
              <a:gd name="adj2" fmla="val 6129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200"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rPr>
              <a:t>患者や医療機関との連携（疑義照会）、業務引継ぎ、卸への発注などの「連携」に関する要因</a:t>
            </a:r>
            <a:endParaRPr kumimoji="0" lang="ja-JP" altLang="en-US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7772400" y="0"/>
            <a:ext cx="1143000" cy="1524000"/>
          </a:xfrm>
          <a:prstGeom prst="wedgeRoundRectCallout">
            <a:avLst>
              <a:gd name="adj1" fmla="val -23611"/>
              <a:gd name="adj2" fmla="val 55204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r>
              <a:rPr kumimoji="0" lang="ja-JP" altLang="en-US" sz="1600">
                <a:solidFill>
                  <a:schemeClr val="hlink"/>
                </a:solidFill>
                <a:latin typeface="ＭＳ Ｐ明朝" pitchFamily="18" charset="-128"/>
                <a:ea typeface="ＭＳ Ｐ明朝" pitchFamily="18" charset="-128"/>
                <a:sym typeface="ＭＳ Ｐ明朝" pitchFamily="18" charset="-128"/>
              </a:rPr>
              <a:t>　</a:t>
            </a:r>
            <a:r>
              <a:rPr kumimoji="0" lang="ja-JP" altLang="en-US" sz="1200">
                <a:latin typeface="ＭＳ Ｐ明朝" pitchFamily="18" charset="-128"/>
                <a:ea typeface="ＭＳ ゴシック" pitchFamily="49" charset="-128"/>
                <a:sym typeface="ＭＳ Ｐ明朝" pitchFamily="18" charset="-128"/>
              </a:rPr>
              <a:t>勤務体制、人員配置、業務マニュアルなど要因に繋がったと考えられる組織的な問題点</a:t>
            </a:r>
            <a:endParaRPr kumimoji="0" lang="ja-JP" altLang="en-US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0" y="0"/>
            <a:ext cx="44958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ja-JP" sz="3200">
                <a:solidFill>
                  <a:srgbClr val="FFFF66"/>
                </a:solidFill>
                <a:latin typeface="Calibri" pitchFamily="34" charset="0"/>
                <a:ea typeface="ＭＳ ゴシック" pitchFamily="49" charset="-128"/>
                <a:sym typeface="Calibri" pitchFamily="34" charset="0"/>
              </a:rPr>
              <a:t>PHARM-</a:t>
            </a:r>
            <a:r>
              <a:rPr kumimoji="0" lang="ja-JP" altLang="en-US" sz="3200">
                <a:solidFill>
                  <a:srgbClr val="FFFF66"/>
                </a:solidFill>
                <a:latin typeface="Calibri" pitchFamily="34" charset="0"/>
                <a:ea typeface="ＭＳ ゴシック" pitchFamily="49" charset="-128"/>
                <a:sym typeface="Calibri" pitchFamily="34" charset="0"/>
              </a:rPr>
              <a:t>２</a:t>
            </a:r>
            <a:r>
              <a:rPr kumimoji="0" lang="en-US" altLang="ja-JP" sz="3200">
                <a:solidFill>
                  <a:srgbClr val="FFFF66"/>
                </a:solidFill>
                <a:latin typeface="Calibri" pitchFamily="34" charset="0"/>
                <a:ea typeface="ＭＳ ゴシック" pitchFamily="49" charset="-128"/>
                <a:sym typeface="Calibri" pitchFamily="34" charset="0"/>
              </a:rPr>
              <a:t>E</a:t>
            </a:r>
            <a:r>
              <a:rPr kumimoji="0" lang="ja-JP" altLang="en-US" sz="3200">
                <a:solidFill>
                  <a:srgbClr val="FFFF66"/>
                </a:solidFill>
                <a:latin typeface="Calibri" pitchFamily="34" charset="0"/>
                <a:ea typeface="ＭＳ ゴシック" pitchFamily="49" charset="-128"/>
                <a:sym typeface="Calibri" pitchFamily="34" charset="0"/>
              </a:rPr>
              <a:t>の使い方</a:t>
            </a:r>
            <a:endParaRPr kumimoji="0" lang="ja-JP" altLang="en-US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468313" y="4149725"/>
            <a:ext cx="1600200" cy="685800"/>
          </a:xfrm>
          <a:prstGeom prst="wedgeRoundRectCallout">
            <a:avLst>
              <a:gd name="adj1" fmla="val 75269"/>
              <a:gd name="adj2" fmla="val 35755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spcBef>
                <a:spcPct val="50000"/>
              </a:spcBef>
            </a:pPr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各要因を回避するための教育や訓練の強化などを立案　　</a:t>
            </a:r>
          </a:p>
          <a:p>
            <a:pPr>
              <a:spcBef>
                <a:spcPct val="50000"/>
              </a:spcBef>
            </a:pP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sp>
        <p:nvSpPr>
          <p:cNvPr id="50191" name="AutoShape 15"/>
          <p:cNvSpPr>
            <a:spLocks noChangeArrowheads="1"/>
          </p:cNvSpPr>
          <p:nvPr/>
        </p:nvSpPr>
        <p:spPr bwMode="auto">
          <a:xfrm>
            <a:off x="395288" y="4876800"/>
            <a:ext cx="1692275" cy="1216025"/>
          </a:xfrm>
          <a:prstGeom prst="wedgeRoundRectCallout">
            <a:avLst>
              <a:gd name="adj1" fmla="val 67685"/>
              <a:gd name="adj2" fmla="val -10477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 eaLnBrk="0" hangingPunct="0"/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各要因を回避するためのバックアップシステムの導入や、表示の工夫、手順のマニュアル化等による具体例を立案</a:t>
            </a:r>
            <a:r>
              <a:rPr kumimoji="0" lang="ja-JP" altLang="en-US">
                <a:solidFill>
                  <a:schemeClr val="folHlink"/>
                </a:solidFill>
                <a:latin typeface="Tahoma" pitchFamily="34" charset="0"/>
                <a:sym typeface="Tahoma" pitchFamily="34" charset="0"/>
              </a:rPr>
              <a:t>　　　　</a:t>
            </a:r>
            <a:endParaRPr kumimoji="0" lang="ja-JP" altLang="en-US"/>
          </a:p>
        </p:txBody>
      </p:sp>
      <p:sp>
        <p:nvSpPr>
          <p:cNvPr id="50192" name="Text Box 16"/>
          <p:cNvSpPr>
            <a:spLocks noChangeArrowheads="1"/>
          </p:cNvSpPr>
          <p:nvPr/>
        </p:nvSpPr>
        <p:spPr bwMode="auto">
          <a:xfrm>
            <a:off x="3779838" y="353695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④</a:t>
            </a:r>
            <a:endParaRPr kumimoji="0" lang="ja-JP" altLang="en-US"/>
          </a:p>
        </p:txBody>
      </p:sp>
      <p:sp>
        <p:nvSpPr>
          <p:cNvPr id="50193" name="Text Box 17"/>
          <p:cNvSpPr>
            <a:spLocks noChangeArrowheads="1"/>
          </p:cNvSpPr>
          <p:nvPr/>
        </p:nvSpPr>
        <p:spPr bwMode="auto">
          <a:xfrm>
            <a:off x="0" y="4221163"/>
            <a:ext cx="990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⑤</a:t>
            </a:r>
            <a:endParaRPr kumimoji="0" lang="ja-JP" altLang="en-US"/>
          </a:p>
        </p:txBody>
      </p:sp>
      <p:sp>
        <p:nvSpPr>
          <p:cNvPr id="50194" name="Text Box 18"/>
          <p:cNvSpPr>
            <a:spLocks noChangeArrowheads="1"/>
          </p:cNvSpPr>
          <p:nvPr/>
        </p:nvSpPr>
        <p:spPr bwMode="auto">
          <a:xfrm>
            <a:off x="152400" y="6096000"/>
            <a:ext cx="899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PHARM-</a:t>
            </a: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２</a:t>
            </a: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E</a:t>
            </a: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はミスの</a:t>
            </a:r>
            <a:r>
              <a:rPr kumimoji="0" lang="ja-JP" altLang="en-US" sz="3200" u="sng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防止対策立案をサポート</a:t>
            </a:r>
            <a:r>
              <a:rPr kumimoji="0" lang="ja-JP" altLang="en-US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します！</a:t>
            </a:r>
            <a:endParaRPr kumimoji="0" lang="ja-JP" altLang="en-US"/>
          </a:p>
        </p:txBody>
      </p:sp>
      <p:sp>
        <p:nvSpPr>
          <p:cNvPr id="50195" name="Text Box 19"/>
          <p:cNvSpPr>
            <a:spLocks noChangeArrowheads="1"/>
          </p:cNvSpPr>
          <p:nvPr/>
        </p:nvSpPr>
        <p:spPr bwMode="auto">
          <a:xfrm>
            <a:off x="1547813" y="692150"/>
            <a:ext cx="114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③</a:t>
            </a:r>
            <a:endParaRPr kumimoji="0" lang="ja-JP" altLang="en-US"/>
          </a:p>
        </p:txBody>
      </p:sp>
      <p:sp>
        <p:nvSpPr>
          <p:cNvPr id="50196" name="Text Box 21"/>
          <p:cNvSpPr>
            <a:spLocks noChangeArrowheads="1"/>
          </p:cNvSpPr>
          <p:nvPr/>
        </p:nvSpPr>
        <p:spPr bwMode="auto">
          <a:xfrm>
            <a:off x="6096000" y="6583363"/>
            <a:ext cx="304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1200">
                <a:latin typeface="Tahoma" pitchFamily="34" charset="0"/>
                <a:sym typeface="Tahoma" pitchFamily="34" charset="0"/>
              </a:rPr>
              <a:t>日本薬剤師会事故防止検討会</a:t>
            </a:r>
            <a:endParaRPr kumimoji="0" lang="ja-JP" altLang="en-US"/>
          </a:p>
        </p:txBody>
      </p:sp>
      <p:sp>
        <p:nvSpPr>
          <p:cNvPr id="50197" name="Text Box 22"/>
          <p:cNvSpPr>
            <a:spLocks noChangeArrowheads="1"/>
          </p:cNvSpPr>
          <p:nvPr/>
        </p:nvSpPr>
        <p:spPr bwMode="auto">
          <a:xfrm>
            <a:off x="0" y="285273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Tahoma" pitchFamily="34" charset="0"/>
                <a:sym typeface="Tahoma" pitchFamily="34" charset="0"/>
              </a:rPr>
              <a:t>②</a:t>
            </a:r>
            <a:endParaRPr kumimoji="0" lang="ja-JP" altLang="en-US"/>
          </a:p>
        </p:txBody>
      </p:sp>
      <p:sp>
        <p:nvSpPr>
          <p:cNvPr id="50198" name="Text Box 23"/>
          <p:cNvSpPr>
            <a:spLocks noChangeArrowheads="1"/>
          </p:cNvSpPr>
          <p:nvPr/>
        </p:nvSpPr>
        <p:spPr bwMode="auto">
          <a:xfrm>
            <a:off x="0" y="685800"/>
            <a:ext cx="2057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ja-JP" altLang="en-US" sz="1600">
                <a:solidFill>
                  <a:schemeClr val="bg1"/>
                </a:solidFill>
                <a:latin typeface="Tahoma" pitchFamily="34" charset="0"/>
                <a:sym typeface="Tahoma" pitchFamily="34" charset="0"/>
              </a:rPr>
              <a:t>インシデント個別分析ツール（薬剤師版）</a:t>
            </a:r>
            <a:endParaRPr kumimoji="0" lang="ja-JP" altLang="en-US"/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4284663" y="3573463"/>
            <a:ext cx="3151187" cy="576262"/>
          </a:xfrm>
          <a:prstGeom prst="wedgeRoundRectCallout">
            <a:avLst>
              <a:gd name="adj1" fmla="val 48878"/>
              <a:gd name="adj2" fmla="val 1481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defRPr/>
            </a:pPr>
            <a:r>
              <a:rPr kumimoji="0" lang="ja-JP" altLang="en-US" sz="1200" dirty="0">
                <a:latin typeface="+mn-ea"/>
              </a:rPr>
              <a:t>なぜ起こったのか、具体的要因を各視点ごとに分析しその内容を記載</a:t>
            </a:r>
            <a:endParaRPr kumimoji="0" lang="ja-JP" altLang="en-US" sz="1200" dirty="0"/>
          </a:p>
        </p:txBody>
      </p:sp>
      <p:sp>
        <p:nvSpPr>
          <p:cNvPr id="50200" name="日付プレースホルダ 2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367643" y="476672"/>
          <a:ext cx="6408713" cy="58521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44217"/>
                <a:gridCol w="2520280"/>
                <a:gridCol w="1944216"/>
              </a:tblGrid>
              <a:tr h="17145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24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項目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回答数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/>
                        <a:t>年齢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20</a:t>
                      </a:r>
                      <a:r>
                        <a:rPr lang="ja-JP" altLang="en-US" sz="2400" u="none" strike="noStrike" dirty="0"/>
                        <a:t>歳代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195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30</a:t>
                      </a:r>
                      <a:r>
                        <a:rPr lang="ja-JP" altLang="en-US" sz="2400" u="none" strike="noStrike" dirty="0"/>
                        <a:t>歳代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/>
                        <a:t>400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40</a:t>
                      </a:r>
                      <a:r>
                        <a:rPr lang="ja-JP" altLang="en-US" sz="2400" u="none" strike="noStrike" dirty="0"/>
                        <a:t>歳代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/>
                        <a:t>346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50</a:t>
                      </a:r>
                      <a:r>
                        <a:rPr lang="ja-JP" altLang="en-US" sz="2400" u="none" strike="noStrike" dirty="0"/>
                        <a:t>歳代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442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60</a:t>
                      </a:r>
                      <a:r>
                        <a:rPr lang="ja-JP" altLang="en-US" sz="2400" u="none" strike="noStrike" dirty="0"/>
                        <a:t>歳代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353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未回答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22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調剤</a:t>
                      </a:r>
                      <a:r>
                        <a:rPr lang="ja-JP" altLang="en-US" sz="2400" u="none" strike="noStrike" dirty="0"/>
                        <a:t>年数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5</a:t>
                      </a:r>
                      <a:r>
                        <a:rPr lang="ja-JP" altLang="en-US" sz="2400" u="none" strike="noStrike" dirty="0"/>
                        <a:t>年未満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197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5-10</a:t>
                      </a:r>
                      <a:r>
                        <a:rPr lang="ja-JP" altLang="en-US" sz="2400" u="none" strike="noStrike" dirty="0"/>
                        <a:t>年未満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/>
                        <a:t>366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10-20</a:t>
                      </a:r>
                      <a:r>
                        <a:rPr lang="ja-JP" altLang="en-US" sz="2400" u="none" strike="noStrike" dirty="0"/>
                        <a:t>年未満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/>
                        <a:t>648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</a:t>
                      </a:r>
                      <a:r>
                        <a:rPr lang="en-US" altLang="ja-JP" sz="2400" u="none" strike="noStrike" dirty="0" smtClean="0"/>
                        <a:t>20</a:t>
                      </a:r>
                      <a:r>
                        <a:rPr lang="ja-JP" altLang="en-US" sz="2400" u="none" strike="noStrike" dirty="0"/>
                        <a:t>年以上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506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未回答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41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/>
                        <a:t>職業区分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管理</a:t>
                      </a:r>
                      <a:r>
                        <a:rPr lang="ja-JP" altLang="en-US" sz="2400" u="none" strike="noStrike" dirty="0"/>
                        <a:t>薬剤師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1494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勤務</a:t>
                      </a:r>
                      <a:r>
                        <a:rPr lang="ja-JP" altLang="en-US" sz="2400" u="none" strike="noStrike" dirty="0"/>
                        <a:t>薬剤師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197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その他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38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 smtClean="0"/>
                        <a:t>　未回答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/>
                        <a:t>29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7651" name="タイトル 1"/>
          <p:cNvSpPr>
            <a:spLocks noGrp="1"/>
          </p:cNvSpPr>
          <p:nvPr>
            <p:ph type="title"/>
          </p:nvPr>
        </p:nvSpPr>
        <p:spPr>
          <a:xfrm>
            <a:off x="228600" y="44450"/>
            <a:ext cx="8686800" cy="431800"/>
          </a:xfrm>
        </p:spPr>
        <p:txBody>
          <a:bodyPr/>
          <a:lstStyle/>
          <a:p>
            <a:pPr eaLnBrk="1" hangingPunct="1"/>
            <a:r>
              <a:rPr lang="ja-JP" altLang="en-US" sz="2400" smtClean="0"/>
              <a:t>表</a:t>
            </a:r>
            <a:r>
              <a:rPr lang="en-US" altLang="ja-JP" sz="2400" smtClean="0"/>
              <a:t>1</a:t>
            </a:r>
            <a:r>
              <a:rPr lang="ja-JP" altLang="en-US" sz="2400" smtClean="0"/>
              <a:t>　調査対象の背景</a:t>
            </a:r>
          </a:p>
        </p:txBody>
      </p:sp>
      <p:sp>
        <p:nvSpPr>
          <p:cNvPr id="27652" name="テキスト ボックス 4"/>
          <p:cNvSpPr txBox="1">
            <a:spLocks noChangeArrowheads="1"/>
          </p:cNvSpPr>
          <p:nvPr/>
        </p:nvSpPr>
        <p:spPr bwMode="auto">
          <a:xfrm>
            <a:off x="6488113" y="6488113"/>
            <a:ext cx="265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i="1"/>
              <a:t>薬事講習会調査</a:t>
            </a:r>
            <a:r>
              <a:rPr kumimoji="0" lang="en-US" altLang="ja-JP" i="1"/>
              <a:t>, 2011</a:t>
            </a:r>
            <a:r>
              <a:rPr kumimoji="0" lang="ja-JP" altLang="en-US" i="1"/>
              <a:t>年</a:t>
            </a:r>
          </a:p>
        </p:txBody>
      </p:sp>
      <p:sp>
        <p:nvSpPr>
          <p:cNvPr id="27653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2765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82ABD1-0822-43C3-8034-9AC41F95DC00}" type="slidenum">
              <a:rPr lang="ja-JP" altLang="en-US" smtClean="0">
                <a:latin typeface="Arial" charset="0"/>
                <a:ea typeface="ＭＳ Ｐゴシック" charset="-128"/>
              </a:rPr>
              <a:pPr/>
              <a:t>3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グラフ 7"/>
          <p:cNvGraphicFramePr/>
          <p:nvPr/>
        </p:nvGraphicFramePr>
        <p:xfrm>
          <a:off x="2806040" y="0"/>
          <a:ext cx="7200800" cy="425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231775" y="3598863"/>
          <a:ext cx="8642350" cy="2510390"/>
        </p:xfrm>
        <a:graphic>
          <a:graphicData uri="http://schemas.openxmlformats.org/drawingml/2006/table">
            <a:tbl>
              <a:tblPr/>
              <a:tblGrid>
                <a:gridCol w="1506538"/>
                <a:gridCol w="614362"/>
                <a:gridCol w="766763"/>
                <a:gridCol w="827087"/>
                <a:gridCol w="846138"/>
                <a:gridCol w="833437"/>
                <a:gridCol w="860425"/>
                <a:gridCol w="877888"/>
                <a:gridCol w="766762"/>
                <a:gridCol w="742950"/>
              </a:tblGrid>
              <a:tr h="109538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経験回数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※1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10-20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20-30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30-40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40-50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50-60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60-70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100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/>
                      </a:r>
                      <a:b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</a:b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以上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合計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調剤年数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 5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年未満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101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13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121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 5-10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年未満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208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13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7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※2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262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 10-20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年未満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366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5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426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 20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年以上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264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28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0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302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 合計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939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109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29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6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13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1111</a:t>
                      </a:r>
                    </a:p>
                  </a:txBody>
                  <a:tcPr marL="5930" marR="5930" marT="593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タイトル 1"/>
          <p:cNvSpPr txBox="1">
            <a:spLocks/>
          </p:cNvSpPr>
          <p:nvPr/>
        </p:nvSpPr>
        <p:spPr>
          <a:xfrm>
            <a:off x="206375" y="3232150"/>
            <a:ext cx="7848600" cy="630238"/>
          </a:xfrm>
          <a:prstGeom prst="rect">
            <a:avLst/>
          </a:prstGeom>
        </p:spPr>
        <p:txBody>
          <a:bodyPr/>
          <a:lstStyle/>
          <a:p>
            <a:pPr marL="914400" indent="-914400" algn="ctr">
              <a:defRPr/>
            </a:pPr>
            <a:r>
              <a:rPr kumimoji="0" lang="ja-JP" altLang="en-US" sz="1600" kern="0" dirty="0">
                <a:latin typeface="+mj-lt"/>
                <a:ea typeface="+mj-ea"/>
                <a:cs typeface="+mj-cs"/>
                <a:sym typeface="Calibri" pitchFamily="34" charset="0"/>
              </a:rPr>
              <a:t>表</a:t>
            </a:r>
            <a:r>
              <a:rPr kumimoji="0" lang="en-US" altLang="ja-JP" sz="1600" kern="0" dirty="0">
                <a:latin typeface="+mj-lt"/>
                <a:ea typeface="+mj-ea"/>
                <a:cs typeface="+mj-cs"/>
                <a:sym typeface="Calibri" pitchFamily="34" charset="0"/>
              </a:rPr>
              <a:t>2</a:t>
            </a:r>
            <a:r>
              <a:rPr kumimoji="0" lang="ja-JP" altLang="en-US" sz="1600" kern="0" dirty="0">
                <a:latin typeface="+mj-lt"/>
                <a:ea typeface="+mj-ea"/>
                <a:cs typeface="+mj-cs"/>
                <a:sym typeface="Calibri" pitchFamily="34" charset="0"/>
              </a:rPr>
              <a:t>　ヒヤリ・ハット経験者の調剤年数と過去</a:t>
            </a:r>
            <a:r>
              <a:rPr kumimoji="0" lang="en-US" altLang="ja-JP" sz="1600" kern="0" dirty="0">
                <a:latin typeface="+mj-lt"/>
                <a:ea typeface="+mj-ea"/>
                <a:cs typeface="+mj-cs"/>
                <a:sym typeface="Calibri" pitchFamily="34" charset="0"/>
              </a:rPr>
              <a:t>1</a:t>
            </a:r>
            <a:r>
              <a:rPr kumimoji="0" lang="ja-JP" altLang="en-US" sz="1600" kern="0" dirty="0">
                <a:latin typeface="+mj-lt"/>
                <a:ea typeface="+mj-ea"/>
                <a:cs typeface="+mj-cs"/>
                <a:sym typeface="Calibri" pitchFamily="34" charset="0"/>
              </a:rPr>
              <a:t>年間のヒヤリ・ハット事例経験回数の関係</a:t>
            </a:r>
          </a:p>
        </p:txBody>
      </p:sp>
      <p:sp>
        <p:nvSpPr>
          <p:cNvPr id="28756" name="正方形/長方形 10"/>
          <p:cNvSpPr>
            <a:spLocks noChangeArrowheads="1"/>
          </p:cNvSpPr>
          <p:nvPr/>
        </p:nvSpPr>
        <p:spPr bwMode="auto">
          <a:xfrm>
            <a:off x="379413" y="177800"/>
            <a:ext cx="4572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ja-JP" sz="1600"/>
              <a:t>図</a:t>
            </a:r>
            <a:r>
              <a:rPr kumimoji="0" lang="en-US" altLang="ja-JP" sz="1600"/>
              <a:t>1</a:t>
            </a:r>
            <a:r>
              <a:rPr kumimoji="0" lang="ja-JP" altLang="ja-JP" sz="1600"/>
              <a:t>　過去</a:t>
            </a:r>
            <a:r>
              <a:rPr kumimoji="0" lang="en-US" altLang="ja-JP" sz="1600"/>
              <a:t>1</a:t>
            </a:r>
            <a:r>
              <a:rPr kumimoji="0" lang="ja-JP" altLang="ja-JP" sz="1600"/>
              <a:t>年間のヒヤリ・ハット経験の有無　</a:t>
            </a:r>
            <a:endParaRPr kumimoji="0" lang="en-US" altLang="ja-JP" sz="1600"/>
          </a:p>
          <a:p>
            <a:r>
              <a:rPr kumimoji="0" lang="en-US" altLang="ja-JP" sz="1200"/>
              <a:t>※</a:t>
            </a:r>
            <a:r>
              <a:rPr kumimoji="0" lang="ja-JP" altLang="ja-JP" sz="1200"/>
              <a:t>健康被害のない事例</a:t>
            </a:r>
            <a:endParaRPr kumimoji="0" lang="ja-JP" altLang="en-US" sz="1200"/>
          </a:p>
        </p:txBody>
      </p:sp>
      <p:sp>
        <p:nvSpPr>
          <p:cNvPr id="12" name="タイトル 1"/>
          <p:cNvSpPr txBox="1">
            <a:spLocks/>
          </p:cNvSpPr>
          <p:nvPr/>
        </p:nvSpPr>
        <p:spPr bwMode="auto">
          <a:xfrm>
            <a:off x="219075" y="6178550"/>
            <a:ext cx="766603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kumimoji="0" lang="en-US" altLang="ja-JP" sz="16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※1 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　経験回数の</a:t>
            </a:r>
            <a:r>
              <a:rPr kumimoji="0" lang="en-US" altLang="ja-JP" sz="1600" dirty="0">
                <a:latin typeface="+mj-lt"/>
                <a:ea typeface="+mj-ea"/>
                <a:cs typeface="+mj-cs"/>
              </a:rPr>
              <a:t>70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回以上</a:t>
            </a:r>
            <a:r>
              <a:rPr kumimoji="0" lang="en-US" altLang="ja-JP" sz="1600" dirty="0">
                <a:latin typeface="+mj-lt"/>
                <a:ea typeface="+mj-ea"/>
                <a:cs typeface="+mj-cs"/>
              </a:rPr>
              <a:t>100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回未満の回答はなかった。</a:t>
            </a:r>
            <a:endParaRPr kumimoji="0" lang="en-US" altLang="ja-JP" sz="1600" dirty="0"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kumimoji="0" lang="en-US" altLang="ja-JP" sz="16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※2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　経験回数</a:t>
            </a:r>
            <a:r>
              <a:rPr kumimoji="0" lang="en-US" altLang="ja-JP" sz="1600" dirty="0">
                <a:latin typeface="+mj-lt"/>
                <a:ea typeface="+mj-ea"/>
                <a:cs typeface="+mj-cs"/>
              </a:rPr>
              <a:t>7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回の内</a:t>
            </a:r>
            <a:r>
              <a:rPr kumimoji="0" lang="ja-JP" altLang="en-US" sz="1600" dirty="0" err="1">
                <a:latin typeface="+mj-lt"/>
                <a:ea typeface="+mj-ea"/>
                <a:cs typeface="+mj-cs"/>
              </a:rPr>
              <a:t>、</a:t>
            </a:r>
            <a:r>
              <a:rPr kumimoji="0" lang="en-US" altLang="ja-JP" sz="1600" dirty="0">
                <a:latin typeface="+mj-lt"/>
                <a:ea typeface="+mj-ea"/>
                <a:cs typeface="+mj-cs"/>
              </a:rPr>
              <a:t>1000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回以上と回答は</a:t>
            </a:r>
            <a:r>
              <a:rPr kumimoji="0" lang="en-US" altLang="ja-JP" sz="1600" dirty="0">
                <a:latin typeface="+mj-lt"/>
                <a:ea typeface="+mj-ea"/>
                <a:cs typeface="+mj-cs"/>
              </a:rPr>
              <a:t>2</a:t>
            </a:r>
            <a:r>
              <a:rPr kumimoji="0" lang="ja-JP" altLang="en-US" sz="1600" dirty="0">
                <a:latin typeface="+mj-lt"/>
                <a:ea typeface="+mj-ea"/>
                <a:cs typeface="+mj-cs"/>
              </a:rPr>
              <a:t>名であった。</a:t>
            </a:r>
          </a:p>
        </p:txBody>
      </p:sp>
      <p:sp>
        <p:nvSpPr>
          <p:cNvPr id="28758" name="テキスト ボックス 4"/>
          <p:cNvSpPr txBox="1">
            <a:spLocks noChangeArrowheads="1"/>
          </p:cNvSpPr>
          <p:nvPr/>
        </p:nvSpPr>
        <p:spPr bwMode="auto">
          <a:xfrm>
            <a:off x="6488113" y="6488113"/>
            <a:ext cx="265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i="1"/>
              <a:t>薬事講習会調査</a:t>
            </a:r>
            <a:r>
              <a:rPr kumimoji="0" lang="en-US" altLang="ja-JP" i="1"/>
              <a:t>, 2011</a:t>
            </a:r>
            <a:r>
              <a:rPr kumimoji="0" lang="ja-JP" altLang="en-US" i="1"/>
              <a:t>年</a:t>
            </a:r>
          </a:p>
        </p:txBody>
      </p:sp>
      <p:sp>
        <p:nvSpPr>
          <p:cNvPr id="28759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28760" name="スライド番号プレースホルダ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3D4B1A-9761-4791-8947-AACAE05B10B7}" type="slidenum">
              <a:rPr lang="ja-JP" altLang="en-US" smtClean="0">
                <a:latin typeface="Arial" charset="0"/>
                <a:ea typeface="ＭＳ Ｐゴシック" charset="-128"/>
              </a:rPr>
              <a:pPr/>
              <a:t>4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/>
          <p:cNvGraphicFramePr/>
          <p:nvPr/>
        </p:nvGraphicFramePr>
        <p:xfrm>
          <a:off x="360590" y="-463560"/>
          <a:ext cx="8783410" cy="486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/>
          <p:nvPr/>
        </p:nvGraphicFramePr>
        <p:xfrm>
          <a:off x="670410" y="3016140"/>
          <a:ext cx="7416824" cy="432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700" name="テキスト ボックス 4"/>
          <p:cNvSpPr txBox="1">
            <a:spLocks noChangeArrowheads="1"/>
          </p:cNvSpPr>
          <p:nvPr/>
        </p:nvSpPr>
        <p:spPr bwMode="auto">
          <a:xfrm>
            <a:off x="6488113" y="6488113"/>
            <a:ext cx="265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i="1"/>
              <a:t>薬事講習会調査</a:t>
            </a:r>
            <a:r>
              <a:rPr kumimoji="0" lang="en-US" altLang="ja-JP" i="1"/>
              <a:t>, 2011</a:t>
            </a:r>
            <a:r>
              <a:rPr kumimoji="0" lang="ja-JP" altLang="en-US" i="1"/>
              <a:t>年</a:t>
            </a:r>
          </a:p>
        </p:txBody>
      </p:sp>
      <p:sp>
        <p:nvSpPr>
          <p:cNvPr id="29701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29702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E15C51-3456-4825-B041-0E11247E8830}" type="slidenum">
              <a:rPr lang="ja-JP" altLang="en-US" smtClean="0">
                <a:latin typeface="Arial" charset="0"/>
                <a:ea typeface="ＭＳ Ｐゴシック" charset="-128"/>
              </a:rPr>
              <a:pPr/>
              <a:t>5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グループ化 10"/>
          <p:cNvGrpSpPr>
            <a:grpSpLocks/>
          </p:cNvGrpSpPr>
          <p:nvPr/>
        </p:nvGrpSpPr>
        <p:grpSpPr bwMode="auto">
          <a:xfrm>
            <a:off x="250825" y="-350838"/>
            <a:ext cx="7991475" cy="4019551"/>
            <a:chOff x="691172" y="592039"/>
            <a:chExt cx="7992000" cy="4019084"/>
          </a:xfrm>
        </p:grpSpPr>
        <p:graphicFrame>
          <p:nvGraphicFramePr>
            <p:cNvPr id="6" name="グラフ 5"/>
            <p:cNvGraphicFramePr/>
            <p:nvPr/>
          </p:nvGraphicFramePr>
          <p:xfrm>
            <a:off x="691172" y="592039"/>
            <a:ext cx="7992000" cy="40190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0735" name="テキスト ボックス 4"/>
            <p:cNvSpPr txBox="1">
              <a:spLocks noChangeArrowheads="1"/>
            </p:cNvSpPr>
            <p:nvPr/>
          </p:nvSpPr>
          <p:spPr bwMode="auto">
            <a:xfrm>
              <a:off x="6119889" y="1854750"/>
              <a:ext cx="13276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損保ジャパン</a:t>
              </a:r>
            </a:p>
          </p:txBody>
        </p:sp>
        <p:sp>
          <p:nvSpPr>
            <p:cNvPr id="30736" name="テキスト ボックス 5"/>
            <p:cNvSpPr txBox="1">
              <a:spLocks noChangeArrowheads="1"/>
            </p:cNvSpPr>
            <p:nvPr/>
          </p:nvSpPr>
          <p:spPr bwMode="auto">
            <a:xfrm>
              <a:off x="5029777" y="3095758"/>
              <a:ext cx="80021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未回答</a:t>
              </a:r>
            </a:p>
          </p:txBody>
        </p:sp>
        <p:sp>
          <p:nvSpPr>
            <p:cNvPr id="30737" name="テキスト ボックス 6"/>
            <p:cNvSpPr txBox="1">
              <a:spLocks noChangeArrowheads="1"/>
            </p:cNvSpPr>
            <p:nvPr/>
          </p:nvSpPr>
          <p:spPr bwMode="auto">
            <a:xfrm>
              <a:off x="1087468" y="1424419"/>
              <a:ext cx="80021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未回答</a:t>
              </a:r>
            </a:p>
          </p:txBody>
        </p:sp>
        <p:sp>
          <p:nvSpPr>
            <p:cNvPr id="30738" name="テキスト ボックス 7"/>
            <p:cNvSpPr txBox="1">
              <a:spLocks noChangeArrowheads="1"/>
            </p:cNvSpPr>
            <p:nvPr/>
          </p:nvSpPr>
          <p:spPr bwMode="auto">
            <a:xfrm>
              <a:off x="3617784" y="1993503"/>
              <a:ext cx="3898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有</a:t>
              </a:r>
            </a:p>
          </p:txBody>
        </p:sp>
        <p:sp>
          <p:nvSpPr>
            <p:cNvPr id="30739" name="テキスト ボックス 8"/>
            <p:cNvSpPr txBox="1">
              <a:spLocks noChangeArrowheads="1"/>
            </p:cNvSpPr>
            <p:nvPr/>
          </p:nvSpPr>
          <p:spPr bwMode="auto">
            <a:xfrm>
              <a:off x="1450512" y="2542495"/>
              <a:ext cx="3898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無</a:t>
              </a:r>
            </a:p>
          </p:txBody>
        </p:sp>
        <p:sp>
          <p:nvSpPr>
            <p:cNvPr id="30740" name="テキスト ボックス 9"/>
            <p:cNvSpPr txBox="1">
              <a:spLocks noChangeArrowheads="1"/>
            </p:cNvSpPr>
            <p:nvPr/>
          </p:nvSpPr>
          <p:spPr bwMode="auto">
            <a:xfrm>
              <a:off x="6003961" y="3166745"/>
              <a:ext cx="7841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600">
                  <a:latin typeface="Calibri" pitchFamily="34" charset="0"/>
                </a:rPr>
                <a:t>その他</a:t>
              </a:r>
            </a:p>
          </p:txBody>
        </p:sp>
      </p:grpSp>
      <p:grpSp>
        <p:nvGrpSpPr>
          <p:cNvPr id="30723" name="グループ化 7"/>
          <p:cNvGrpSpPr>
            <a:grpSpLocks/>
          </p:cNvGrpSpPr>
          <p:nvPr/>
        </p:nvGrpSpPr>
        <p:grpSpPr bwMode="auto">
          <a:xfrm>
            <a:off x="-347663" y="2511425"/>
            <a:ext cx="9093201" cy="5041900"/>
            <a:chOff x="539552" y="764704"/>
            <a:chExt cx="7992888" cy="4320480"/>
          </a:xfrm>
        </p:grpSpPr>
        <p:graphicFrame>
          <p:nvGraphicFramePr>
            <p:cNvPr id="14" name="グラフ 13"/>
            <p:cNvGraphicFramePr/>
            <p:nvPr/>
          </p:nvGraphicFramePr>
          <p:xfrm>
            <a:off x="539552" y="764704"/>
            <a:ext cx="7992888" cy="4320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0730" name="テキスト ボックス 3"/>
            <p:cNvSpPr txBox="1">
              <a:spLocks noChangeArrowheads="1"/>
            </p:cNvSpPr>
            <p:nvPr/>
          </p:nvSpPr>
          <p:spPr bwMode="auto">
            <a:xfrm>
              <a:off x="5695616" y="2051556"/>
              <a:ext cx="118494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400">
                  <a:latin typeface="Calibri" pitchFamily="34" charset="0"/>
                </a:rPr>
                <a:t>損保ジャパン</a:t>
              </a:r>
            </a:p>
          </p:txBody>
        </p:sp>
        <p:sp>
          <p:nvSpPr>
            <p:cNvPr id="30731" name="テキスト ボックス 4"/>
            <p:cNvSpPr txBox="1">
              <a:spLocks noChangeArrowheads="1"/>
            </p:cNvSpPr>
            <p:nvPr/>
          </p:nvSpPr>
          <p:spPr bwMode="auto">
            <a:xfrm>
              <a:off x="3491880" y="2276872"/>
              <a:ext cx="3642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400">
                  <a:latin typeface="Calibri" pitchFamily="34" charset="0"/>
                </a:rPr>
                <a:t>有</a:t>
              </a:r>
            </a:p>
          </p:txBody>
        </p:sp>
        <p:sp>
          <p:nvSpPr>
            <p:cNvPr id="30732" name="テキスト ボックス 5"/>
            <p:cNvSpPr txBox="1">
              <a:spLocks noChangeArrowheads="1"/>
            </p:cNvSpPr>
            <p:nvPr/>
          </p:nvSpPr>
          <p:spPr bwMode="auto">
            <a:xfrm>
              <a:off x="2195736" y="2564904"/>
              <a:ext cx="3642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400">
                  <a:latin typeface="Calibri" pitchFamily="34" charset="0"/>
                </a:rPr>
                <a:t>無</a:t>
              </a:r>
            </a:p>
          </p:txBody>
        </p:sp>
        <p:sp>
          <p:nvSpPr>
            <p:cNvPr id="30733" name="テキスト ボックス 6"/>
            <p:cNvSpPr txBox="1">
              <a:spLocks noChangeArrowheads="1"/>
            </p:cNvSpPr>
            <p:nvPr/>
          </p:nvSpPr>
          <p:spPr bwMode="auto">
            <a:xfrm>
              <a:off x="2024521" y="1445322"/>
              <a:ext cx="7232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ja-JP" altLang="en-US" sz="1400">
                  <a:latin typeface="Calibri" pitchFamily="34" charset="0"/>
                </a:rPr>
                <a:t>未回答</a:t>
              </a:r>
            </a:p>
          </p:txBody>
        </p:sp>
      </p:grpSp>
      <p:sp>
        <p:nvSpPr>
          <p:cNvPr id="30724" name="テキスト ボックス 3"/>
          <p:cNvSpPr txBox="1">
            <a:spLocks noChangeArrowheads="1"/>
          </p:cNvSpPr>
          <p:nvPr/>
        </p:nvSpPr>
        <p:spPr bwMode="auto">
          <a:xfrm>
            <a:off x="3779838" y="382588"/>
            <a:ext cx="1368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1600">
                <a:latin typeface="Calibri" pitchFamily="34" charset="0"/>
              </a:rPr>
              <a:t>n=1758</a:t>
            </a:r>
          </a:p>
        </p:txBody>
      </p:sp>
      <p:sp>
        <p:nvSpPr>
          <p:cNvPr id="30725" name="テキスト ボックス 3"/>
          <p:cNvSpPr txBox="1">
            <a:spLocks noChangeArrowheads="1"/>
          </p:cNvSpPr>
          <p:nvPr/>
        </p:nvSpPr>
        <p:spPr bwMode="auto">
          <a:xfrm>
            <a:off x="6983413" y="525463"/>
            <a:ext cx="1368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1600">
                <a:latin typeface="Calibri" pitchFamily="34" charset="0"/>
              </a:rPr>
              <a:t>n=1444</a:t>
            </a:r>
          </a:p>
        </p:txBody>
      </p:sp>
      <p:sp>
        <p:nvSpPr>
          <p:cNvPr id="30726" name="テキスト ボックス 4"/>
          <p:cNvSpPr txBox="1">
            <a:spLocks noChangeArrowheads="1"/>
          </p:cNvSpPr>
          <p:nvPr/>
        </p:nvSpPr>
        <p:spPr bwMode="auto">
          <a:xfrm>
            <a:off x="6488113" y="6488113"/>
            <a:ext cx="265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i="1"/>
              <a:t>薬事講習会調査</a:t>
            </a:r>
            <a:r>
              <a:rPr kumimoji="0" lang="en-US" altLang="ja-JP" i="1"/>
              <a:t>, 2011</a:t>
            </a:r>
            <a:r>
              <a:rPr kumimoji="0" lang="ja-JP" altLang="en-US" i="1"/>
              <a:t>年</a:t>
            </a:r>
          </a:p>
        </p:txBody>
      </p:sp>
      <p:sp>
        <p:nvSpPr>
          <p:cNvPr id="30727" name="日付プレースホルダ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0728" name="スライド番号プレースホルダ 1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5D9622-BFC2-4F13-94E2-A3C8AAB87567}" type="slidenum">
              <a:rPr lang="ja-JP" altLang="en-US" smtClean="0">
                <a:latin typeface="Arial" charset="0"/>
                <a:ea typeface="ＭＳ Ｐゴシック" charset="-128"/>
              </a:rPr>
              <a:pPr/>
              <a:t>6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/>
        </p:nvGraphicFramePr>
        <p:xfrm>
          <a:off x="1619672" y="872716"/>
          <a:ext cx="5098343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747" name="タイトル 1"/>
          <p:cNvSpPr>
            <a:spLocks noGrp="1"/>
          </p:cNvSpPr>
          <p:nvPr/>
        </p:nvSpPr>
        <p:spPr bwMode="auto">
          <a:xfrm>
            <a:off x="792163" y="4365625"/>
            <a:ext cx="7823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ja-JP" altLang="en-US" sz="1600">
                <a:latin typeface="Calibri" pitchFamily="34" charset="0"/>
              </a:rPr>
              <a:t>　　　　　　　　　図</a:t>
            </a:r>
            <a:r>
              <a:rPr kumimoji="0" lang="en-US" altLang="ja-JP" sz="1600">
                <a:latin typeface="Calibri" pitchFamily="34" charset="0"/>
              </a:rPr>
              <a:t>6</a:t>
            </a:r>
            <a:r>
              <a:rPr kumimoji="0" lang="ja-JP" altLang="en-US" sz="1600">
                <a:latin typeface="Calibri" pitchFamily="34" charset="0"/>
              </a:rPr>
              <a:t>　</a:t>
            </a:r>
            <a:r>
              <a:rPr kumimoji="0" lang="en-US" altLang="ja-JP" sz="1600">
                <a:latin typeface="Calibri" pitchFamily="34" charset="0"/>
              </a:rPr>
              <a:t>1</a:t>
            </a:r>
            <a:r>
              <a:rPr kumimoji="0" lang="ja-JP" altLang="en-US" sz="1600">
                <a:latin typeface="Calibri" pitchFamily="34" charset="0"/>
              </a:rPr>
              <a:t>回量記載内服薬処方せん応需経験の有無</a:t>
            </a:r>
          </a:p>
        </p:txBody>
      </p:sp>
      <p:sp>
        <p:nvSpPr>
          <p:cNvPr id="31748" name="テキスト ボックス 4"/>
          <p:cNvSpPr txBox="1">
            <a:spLocks noChangeArrowheads="1"/>
          </p:cNvSpPr>
          <p:nvPr/>
        </p:nvSpPr>
        <p:spPr bwMode="auto">
          <a:xfrm>
            <a:off x="6488113" y="6488113"/>
            <a:ext cx="2655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i="1"/>
              <a:t>薬事講習会調査</a:t>
            </a:r>
            <a:r>
              <a:rPr kumimoji="0" lang="en-US" altLang="ja-JP" i="1"/>
              <a:t>, 2011</a:t>
            </a:r>
            <a:r>
              <a:rPr kumimoji="0" lang="ja-JP" altLang="en-US" i="1"/>
              <a:t>年</a:t>
            </a:r>
          </a:p>
        </p:txBody>
      </p:sp>
      <p:sp>
        <p:nvSpPr>
          <p:cNvPr id="31749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1750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ABE4A1-3BB3-42E1-809F-439C367B2863}" type="slidenum">
              <a:rPr lang="ja-JP" altLang="en-US" smtClean="0">
                <a:latin typeface="Arial" charset="0"/>
                <a:ea typeface="ＭＳ Ｐゴシック" charset="-128"/>
              </a:rPr>
              <a:pPr/>
              <a:t>7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281987" cy="1871663"/>
          </a:xfrm>
        </p:spPr>
        <p:txBody>
          <a:bodyPr/>
          <a:lstStyle/>
          <a:p>
            <a:pPr marL="0" indent="0" algn="l" eaLnBrk="1" hangingPunct="1"/>
            <a:r>
              <a:rPr lang="zh-CN" sz="4000" smtClean="0"/>
              <a:t>２．薬局ヒヤリ・ハット事例収集・　分析事業（平成２３年年報）</a:t>
            </a:r>
            <a:br>
              <a:rPr lang="zh-CN" sz="4000" smtClean="0"/>
            </a:br>
            <a:r>
              <a:rPr lang="zh-CN" sz="4000" smtClean="0"/>
              <a:t>と医療安全の考え方について</a:t>
            </a:r>
          </a:p>
        </p:txBody>
      </p:sp>
      <p:sp>
        <p:nvSpPr>
          <p:cNvPr id="32771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277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B9ED74-D4C8-4303-9F0E-F93B27D8838B}" type="slidenum">
              <a:rPr lang="ja-JP" altLang="en-US" smtClean="0">
                <a:latin typeface="Arial" charset="0"/>
                <a:ea typeface="ＭＳ Ｐゴシック" charset="-128"/>
              </a:rPr>
              <a:pPr/>
              <a:t>8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8" y="711200"/>
            <a:ext cx="8974137" cy="55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正方形/長方形 3"/>
          <p:cNvSpPr>
            <a:spLocks noChangeArrowheads="1"/>
          </p:cNvSpPr>
          <p:nvPr/>
        </p:nvSpPr>
        <p:spPr bwMode="auto">
          <a:xfrm>
            <a:off x="250825" y="188913"/>
            <a:ext cx="45751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ja-JP" altLang="en-US" sz="2800">
                <a:latin typeface="Calibri" pitchFamily="34" charset="0"/>
                <a:sym typeface="ＭＳ Ｐゴシック" charset="-128"/>
              </a:rPr>
              <a:t>都道府県別事業参加薬局数 </a:t>
            </a:r>
            <a:endParaRPr kumimoji="0" lang="ja-JP" altLang="en-US"/>
          </a:p>
        </p:txBody>
      </p:sp>
      <p:sp>
        <p:nvSpPr>
          <p:cNvPr id="33796" name="正方形/長方形 4"/>
          <p:cNvSpPr>
            <a:spLocks noChangeArrowheads="1"/>
          </p:cNvSpPr>
          <p:nvPr/>
        </p:nvSpPr>
        <p:spPr bwMode="auto">
          <a:xfrm>
            <a:off x="5172075" y="65088"/>
            <a:ext cx="3816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薬局ヒヤリ･ハット事例収集･分析事業 </a:t>
            </a:r>
          </a:p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平成２３年 年報 </a:t>
            </a:r>
            <a:endParaRPr kumimoji="0" lang="ja-JP" altLang="en-US"/>
          </a:p>
        </p:txBody>
      </p:sp>
      <p:sp>
        <p:nvSpPr>
          <p:cNvPr id="33797" name="正方形/長方形 5"/>
          <p:cNvSpPr>
            <a:spLocks noChangeArrowheads="1"/>
          </p:cNvSpPr>
          <p:nvPr/>
        </p:nvSpPr>
        <p:spPr bwMode="auto">
          <a:xfrm>
            <a:off x="4960938" y="6278563"/>
            <a:ext cx="4027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ja-JP" altLang="en-US">
                <a:latin typeface="Calibri" pitchFamily="34" charset="0"/>
                <a:sym typeface="ＭＳ Ｐゴシック" charset="-128"/>
              </a:rPr>
              <a:t>注：平成２３年１２月３１日現在の薬局数</a:t>
            </a:r>
            <a:endParaRPr kumimoji="0" lang="ja-JP" altLang="en-US"/>
          </a:p>
        </p:txBody>
      </p:sp>
      <p:sp>
        <p:nvSpPr>
          <p:cNvPr id="33798" name="テキスト ボックス 6"/>
          <p:cNvSpPr>
            <a:spLocks noChangeArrowheads="1"/>
          </p:cNvSpPr>
          <p:nvPr/>
        </p:nvSpPr>
        <p:spPr bwMode="auto">
          <a:xfrm>
            <a:off x="1800225" y="5803900"/>
            <a:ext cx="4349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kumimoji="0" lang="en-US" altLang="ja-JP" sz="2000" b="1">
                <a:solidFill>
                  <a:srgbClr val="FF0000"/>
                </a:solidFill>
                <a:latin typeface="Calibri" pitchFamily="34" charset="0"/>
                <a:sym typeface="Calibri" pitchFamily="34" charset="0"/>
              </a:rPr>
              <a:t>124</a:t>
            </a:r>
            <a:endParaRPr kumimoji="0" lang="ja-JP" altLang="en-US"/>
          </a:p>
        </p:txBody>
      </p:sp>
      <p:sp>
        <p:nvSpPr>
          <p:cNvPr id="33799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endParaRPr lang="ja-JP" altLang="en-US" smtClean="0">
              <a:latin typeface="Arial" charset="0"/>
              <a:ea typeface="ＭＳ Ｐゴシック" charset="-128"/>
            </a:endParaRPr>
          </a:p>
        </p:txBody>
      </p:sp>
      <p:sp>
        <p:nvSpPr>
          <p:cNvPr id="33800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7A9E70-BE3C-490B-8B0E-E7538E8A8643}" type="slidenum">
              <a:rPr lang="ja-JP" altLang="en-US" smtClean="0">
                <a:latin typeface="Arial" charset="0"/>
                <a:ea typeface="ＭＳ Ｐゴシック" charset="-128"/>
              </a:rPr>
              <a:pPr/>
              <a:t>9</a:t>
            </a:fld>
            <a:endParaRPr lang="ja-JP" altLang="en-US" sz="180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​​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​​テーマ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​​テーマ_2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  <a:fontScheme name="Office ​​テーマ">
    <a:majorFont>
      <a:latin typeface="Calibri"/>
      <a:ea typeface="ＭＳ Ｐゴシック"/>
      <a:cs typeface=""/>
    </a:majorFont>
    <a:minorFont>
      <a:latin typeface="Calibri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157255983</TotalTime>
  <Pages>0</Pages>
  <Words>1014</Words>
  <Characters>0</Characters>
  <Application>Microsoft Office PowerPoint</Application>
  <DocSecurity>0</DocSecurity>
  <PresentationFormat>画面に合わせる (4:3)</PresentationFormat>
  <Lines>0</Lines>
  <Paragraphs>310</Paragraphs>
  <Slides>25</Slides>
  <Notes>22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25</vt:i4>
      </vt:variant>
    </vt:vector>
  </HeadingPairs>
  <TitlesOfParts>
    <vt:vector size="36" baseType="lpstr">
      <vt:lpstr>Arial</vt:lpstr>
      <vt:lpstr>ＭＳ Ｐゴシック</vt:lpstr>
      <vt:lpstr>Calibri</vt:lpstr>
      <vt:lpstr>SimSun</vt:lpstr>
      <vt:lpstr>Tahoma</vt:lpstr>
      <vt:lpstr>Arial Narrow</vt:lpstr>
      <vt:lpstr>ＭＳ Ｐ明朝</vt:lpstr>
      <vt:lpstr>Wingdings</vt:lpstr>
      <vt:lpstr>ＭＳ ゴシック</vt:lpstr>
      <vt:lpstr>Office ​​テーマ</vt:lpstr>
      <vt:lpstr>Office ​​テーマ_2</vt:lpstr>
      <vt:lpstr>第1部</vt:lpstr>
      <vt:lpstr>1.医療安全アンケート報告 （2011年度、千葉県薬剤師会）</vt:lpstr>
      <vt:lpstr>表1　調査対象の背景</vt:lpstr>
      <vt:lpstr>スライド 4</vt:lpstr>
      <vt:lpstr>スライド 5</vt:lpstr>
      <vt:lpstr>スライド 6</vt:lpstr>
      <vt:lpstr>スライド 7</vt:lpstr>
      <vt:lpstr>２．薬局ヒヤリ・ハット事例収集・　分析事業（平成２３年年報） と医療安全の考え方について</vt:lpstr>
      <vt:lpstr>スライド 9</vt:lpstr>
      <vt:lpstr>スライド 10</vt:lpstr>
      <vt:lpstr>ヒヤリ・ハット発生要因</vt:lpstr>
      <vt:lpstr>スライド 12</vt:lpstr>
      <vt:lpstr>スライド 13</vt:lpstr>
      <vt:lpstr>スライド 14</vt:lpstr>
      <vt:lpstr>医療安全の考え方</vt:lpstr>
      <vt:lpstr>安全な組織を創るために  ヒヤリ・ハットの報告推進 </vt:lpstr>
      <vt:lpstr>スライド 17</vt:lpstr>
      <vt:lpstr>スライド 18</vt:lpstr>
      <vt:lpstr>インシデント分析ツール 　　　　ＰＨＡＲＭ-2Ｅ </vt:lpstr>
      <vt:lpstr>スライド 20</vt:lpstr>
      <vt:lpstr>ＰＨＡＲＭ-2Ｅ分析記入手順</vt:lpstr>
      <vt:lpstr>スライド 22</vt:lpstr>
      <vt:lpstr>スライド 23</vt:lpstr>
      <vt:lpstr>スライド 24</vt:lpstr>
      <vt:lpstr>スライド 25</vt:lpstr>
    </vt:vector>
  </TitlesOfParts>
  <Company>Microsoft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スライドの役割分担</dc:title>
  <dc:creator>nakamura</dc:creator>
  <cp:lastModifiedBy>Administrator</cp:lastModifiedBy>
  <cp:revision>94</cp:revision>
  <cp:lastPrinted>1899-12-30T00:00:00Z</cp:lastPrinted>
  <dcterms:created xsi:type="dcterms:W3CDTF">2012-09-09T04:41:00Z</dcterms:created>
  <dcterms:modified xsi:type="dcterms:W3CDTF">2013-01-16T03:28:11Z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1041-6.6.0.2723</vt:lpwstr>
  </property>
</Properties>
</file>