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290" r:id="rId3"/>
    <p:sldId id="257" r:id="rId4"/>
    <p:sldId id="268" r:id="rId5"/>
    <p:sldId id="314" r:id="rId6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16DC3"/>
    <a:srgbClr val="FEFE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761" autoAdjust="0"/>
  </p:normalViewPr>
  <p:slideViewPr>
    <p:cSldViewPr showGuides="1">
      <p:cViewPr>
        <p:scale>
          <a:sx n="76" d="100"/>
          <a:sy n="76" d="100"/>
        </p:scale>
        <p:origin x="-258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77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3713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6350" y="0"/>
            <a:ext cx="2917825" cy="493713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7825" cy="493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6350" y="9371013"/>
            <a:ext cx="2917825" cy="493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D62DA5E-50A4-409D-8F0A-24890C1BA13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8" tIns="47429" rIns="94858" bIns="47429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4858" tIns="47429" rIns="94858" bIns="47429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B950DA14-34AE-4AA0-AE8F-6402B5383B5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4B0746-20C8-4F95-8645-F44B174B0419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A2F75-718F-48FE-BD96-16538180A807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3D0FE-7CC8-4162-AA4B-6BFFFF166AD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2E924-BA08-40E4-B3C6-6EF8B3A654EB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A32D6-6405-4292-9EF7-8B3FF73F369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A6A02-69C5-4EAF-88F1-72275A9480E6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D5356-3FEF-4C74-A759-2094919AC15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BF36-7E5E-4697-876E-2925FF3F7EE9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3F8F5-C4E1-45B4-9B07-2A48864FD15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BB68-023B-418C-9A39-8EFF6415C264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47375-17A8-4FEA-AB2E-C8F208D76F2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F13C7-4183-45E8-8BBF-C5359735E940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2C792-21C0-43BE-B8B2-969E47B928A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3CB5C-3992-48F9-B78D-D87F180F6863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24E91-7E2E-4A8E-AC24-BB1E851A879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E46A3-4098-4612-82EC-1BF5DAF88E02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69992-63AA-4D9D-9048-44383A116FD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9A83D-7744-4DE8-A047-0C6CCF34A724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33094-8BC3-4B20-AEA0-86360ECDABC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3FA7A-2D3E-484E-A579-D480BB6359EE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BE604-405F-4A94-8D17-46B935F2779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593A-87ED-4C81-A67A-7A7400719E83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B10A-553A-4005-8F9E-6B202D41941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7752192-DD05-454B-8FBA-1A5EDB86D20D}" type="datetime1">
              <a:rPr lang="ja-JP" altLang="en-US"/>
              <a:pPr>
                <a:defRPr/>
              </a:pPr>
              <a:t>2013/1/16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9AE1EC1-4BF4-41FE-92F4-4445F5570CB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29600" cy="1800225"/>
          </a:xfrm>
          <a:ln w="38100"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ja-JP" altLang="en-US" sz="5400" smtClean="0">
                <a:solidFill>
                  <a:srgbClr val="00B050"/>
                </a:solidFill>
              </a:rPr>
              <a:t>第</a:t>
            </a:r>
            <a:r>
              <a:rPr lang="en-US" altLang="ja-JP" sz="5400" smtClean="0">
                <a:solidFill>
                  <a:srgbClr val="00B050"/>
                </a:solidFill>
              </a:rPr>
              <a:t>2</a:t>
            </a:r>
            <a:r>
              <a:rPr lang="ja-JP" altLang="en-US" sz="5400" smtClean="0">
                <a:solidFill>
                  <a:srgbClr val="00B050"/>
                </a:solidFill>
              </a:rPr>
              <a:t>部</a:t>
            </a:r>
            <a:r>
              <a:rPr lang="en-US" altLang="ja-JP" sz="5400" smtClean="0">
                <a:solidFill>
                  <a:srgbClr val="00B050"/>
                </a:solidFill>
              </a:rPr>
              <a:t/>
            </a:r>
            <a:br>
              <a:rPr lang="en-US" altLang="ja-JP" sz="5400" smtClean="0">
                <a:solidFill>
                  <a:srgbClr val="00B050"/>
                </a:solidFill>
              </a:rPr>
            </a:br>
            <a:r>
              <a:rPr lang="ja-JP" altLang="en-US" sz="5400" smtClean="0">
                <a:solidFill>
                  <a:srgbClr val="00B050"/>
                </a:solidFill>
              </a:rPr>
              <a:t>調剤過誤事例分析の実践</a:t>
            </a:r>
            <a:endParaRPr lang="ja-JP" altLang="en-US" sz="6600" smtClean="0">
              <a:solidFill>
                <a:srgbClr val="00B050"/>
              </a:solidFill>
            </a:endParaRPr>
          </a:p>
        </p:txBody>
      </p:sp>
      <p:sp>
        <p:nvSpPr>
          <p:cNvPr id="307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775" y="2520950"/>
            <a:ext cx="8229600" cy="2392363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ja-JP" altLang="en-US" smtClean="0"/>
              <a:t>事例</a:t>
            </a:r>
            <a:r>
              <a:rPr lang="en-US" altLang="ja-JP" smtClean="0"/>
              <a:t>1</a:t>
            </a:r>
            <a:r>
              <a:rPr lang="ja-JP" altLang="en-US" smtClean="0"/>
              <a:t>（テオフィリン）：散薬調剤の事例</a:t>
            </a:r>
            <a:endParaRPr lang="en-US" altLang="ja-JP" smtClean="0"/>
          </a:p>
          <a:p>
            <a:pPr eaLnBrk="1" hangingPunct="1">
              <a:buFont typeface="Wingdings" pitchFamily="2" charset="2"/>
              <a:buChar char="n"/>
            </a:pPr>
            <a:endParaRPr lang="ja-JP" altLang="en-US" smtClean="0"/>
          </a:p>
          <a:p>
            <a:pPr eaLnBrk="1" hangingPunct="1">
              <a:buFont typeface="Wingdings" pitchFamily="2" charset="2"/>
              <a:buChar char="n"/>
            </a:pPr>
            <a:r>
              <a:rPr lang="ja-JP" altLang="en-US" smtClean="0"/>
              <a:t>事例</a:t>
            </a:r>
            <a:r>
              <a:rPr lang="en-US" altLang="ja-JP" smtClean="0"/>
              <a:t>2</a:t>
            </a:r>
            <a:r>
              <a:rPr lang="ja-JP" altLang="en-US" smtClean="0"/>
              <a:t>（ワーファリン）：一包化調剤の事例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850" y="4913313"/>
            <a:ext cx="8496300" cy="12620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latin typeface="+mn-lt"/>
                <a:ea typeface="+mn-ea"/>
              </a:rPr>
              <a:t>【</a:t>
            </a:r>
            <a:r>
              <a:rPr lang="ja-JP" altLang="en-US" sz="2800" dirty="0">
                <a:latin typeface="+mn-lt"/>
                <a:ea typeface="+mn-ea"/>
              </a:rPr>
              <a:t>調剤過誤事例分析の目的</a:t>
            </a:r>
            <a:r>
              <a:rPr lang="en-US" altLang="ja-JP" sz="2800" dirty="0">
                <a:latin typeface="+mn-lt"/>
                <a:ea typeface="+mn-ea"/>
              </a:rPr>
              <a:t>】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latin typeface="+mn-lt"/>
                <a:ea typeface="+mn-ea"/>
              </a:rPr>
              <a:t>各薬局で場面設定を行い、事例分析を行うことで各薬局における課題を発見し、調剤過誤対策を行いましょう。</a:t>
            </a:r>
            <a:endParaRPr lang="en-US" altLang="ja-JP" sz="2400" dirty="0">
              <a:latin typeface="+mn-lt"/>
              <a:ea typeface="+mn-ea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9AF20C-8D09-4969-B62B-E467FBA02A63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コンテンツ プレースホルダ 2"/>
          <p:cNvSpPr>
            <a:spLocks noGrp="1"/>
          </p:cNvSpPr>
          <p:nvPr>
            <p:ph idx="1"/>
          </p:nvPr>
        </p:nvSpPr>
        <p:spPr>
          <a:xfrm>
            <a:off x="395288" y="1341438"/>
            <a:ext cx="8353425" cy="4751387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altLang="ja-JP" sz="2400" smtClean="0"/>
              <a:t>『PHARM-2E </a:t>
            </a:r>
            <a:r>
              <a:rPr lang="ja-JP" altLang="en-US" sz="2400" smtClean="0"/>
              <a:t>分析法</a:t>
            </a:r>
            <a:r>
              <a:rPr lang="en-US" altLang="ja-JP" sz="2400" smtClean="0"/>
              <a:t>』</a:t>
            </a:r>
            <a:r>
              <a:rPr lang="ja-JP" altLang="en-US" sz="2400" smtClean="0"/>
              <a:t>は、各薬局において、調剤事故・調剤過誤に止まらず、インシデント事例を経験した際等に、その原因等を分析し、自らの薬局の業務改善に繋げるためのものである。</a:t>
            </a:r>
            <a:endParaRPr lang="en-US" altLang="ja-JP" sz="2400" smtClean="0"/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ja-JP" altLang="en-US" sz="2400" smtClean="0"/>
              <a:t>事例の分析を薬局の経営者、管理者も交えて、それぞれの立場で率直に意見を出し合い、対応策を考え、実行に移していくという積み重ねが、必ず事故発生の芽を摘むことになろう。</a:t>
            </a:r>
            <a:endParaRPr lang="en-US" altLang="ja-JP" sz="2400" smtClean="0"/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altLang="ja-JP" sz="2400" smtClean="0"/>
              <a:t>『PHARM-2E </a:t>
            </a:r>
            <a:r>
              <a:rPr lang="ja-JP" altLang="en-US" sz="2400" smtClean="0"/>
              <a:t>分析法</a:t>
            </a:r>
            <a:r>
              <a:rPr lang="en-US" altLang="ja-JP" sz="2400" smtClean="0"/>
              <a:t>』</a:t>
            </a:r>
            <a:r>
              <a:rPr lang="ja-JP" altLang="en-US" sz="2400" smtClean="0"/>
              <a:t>を用いて、発生した調剤事故等を多角的に分析することにより、有効な再発防止策を落ち度なく講じることは、十分に可能である。</a:t>
            </a:r>
            <a:endParaRPr lang="en-US" altLang="ja-JP" sz="2400" smtClean="0"/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ja-JP" altLang="en-US" sz="2400" smtClean="0"/>
              <a:t>薬剤師のための事例分析のツールとして、是非この</a:t>
            </a:r>
            <a:r>
              <a:rPr lang="en-US" altLang="ja-JP" sz="2400" smtClean="0"/>
              <a:t>PHARM-2E </a:t>
            </a:r>
            <a:r>
              <a:rPr lang="ja-JP" altLang="en-US" sz="2400" smtClean="0"/>
              <a:t>分析法</a:t>
            </a:r>
            <a:r>
              <a:rPr lang="en-US" altLang="ja-JP" sz="2400" smtClean="0"/>
              <a:t>』</a:t>
            </a:r>
            <a:r>
              <a:rPr lang="ja-JP" altLang="en-US" sz="2400" smtClean="0"/>
              <a:t>を活用していただきたい。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9144000" cy="8461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+mn-lt"/>
                <a:ea typeface="+mn-ea"/>
              </a:rPr>
              <a:t>事例分析方法としての「ＰＨＡＲＭ</a:t>
            </a:r>
            <a:r>
              <a:rPr lang="en-US" altLang="ja-JP" sz="3200" dirty="0">
                <a:latin typeface="+mn-lt"/>
                <a:ea typeface="+mn-ea"/>
              </a:rPr>
              <a:t>-2</a:t>
            </a:r>
            <a:r>
              <a:rPr lang="ja-JP" altLang="en-US" sz="3200" dirty="0">
                <a:latin typeface="+mn-lt"/>
                <a:ea typeface="+mn-ea"/>
              </a:rPr>
              <a:t>Ｅ分析法」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111A4-8F3A-4E55-A892-4BF55CD5E287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07950" y="1196975"/>
          <a:ext cx="4535488" cy="5106988"/>
        </p:xfrm>
        <a:graphic>
          <a:graphicData uri="http://schemas.openxmlformats.org/drawingml/2006/table">
            <a:tbl>
              <a:tblPr/>
              <a:tblGrid>
                <a:gridCol w="257175"/>
                <a:gridCol w="604838"/>
                <a:gridCol w="1984375"/>
                <a:gridCol w="1524000"/>
                <a:gridCol w="165100"/>
              </a:tblGrid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【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要因を分析する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5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つの視点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】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ractice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調剤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H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uman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ppliance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zh-TW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新細明體" pitchFamily="18" charset="-120"/>
                          <a:ea typeface="新細明體" pitchFamily="18" charset="-120"/>
                        </a:rPr>
                        <a:t>機器、物、表示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elation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連携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anagement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組織、管理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【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対応策を立案する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つの視点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】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nforcement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教育、強化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ngineering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zh-TW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新細明體" pitchFamily="18" charset="-120"/>
                          <a:ea typeface="新細明體" pitchFamily="18" charset="-120"/>
                        </a:rPr>
                        <a:t>技術、具体例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9813" y="1196975"/>
            <a:ext cx="4005262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94" name="正方形/長方形 1"/>
          <p:cNvSpPr>
            <a:spLocks noChangeArrowheads="1"/>
          </p:cNvSpPr>
          <p:nvPr/>
        </p:nvSpPr>
        <p:spPr bwMode="auto">
          <a:xfrm>
            <a:off x="314325" y="188913"/>
            <a:ext cx="4500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4000">
                <a:latin typeface="Calibri" pitchFamily="34" charset="0"/>
              </a:rPr>
              <a:t>ＰＨＡＲＭ</a:t>
            </a:r>
            <a:r>
              <a:rPr lang="en-US" altLang="ja-JP" sz="4000">
                <a:latin typeface="Calibri" pitchFamily="34" charset="0"/>
              </a:rPr>
              <a:t>-2</a:t>
            </a:r>
            <a:r>
              <a:rPr lang="ja-JP" altLang="en-US" sz="4000">
                <a:latin typeface="Calibri" pitchFamily="34" charset="0"/>
              </a:rPr>
              <a:t>Ｅ分析法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811E7-5946-441C-9B61-D59645B8E6F8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157163"/>
            <a:ext cx="905827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下矢印 4"/>
          <p:cNvSpPr/>
          <p:nvPr/>
        </p:nvSpPr>
        <p:spPr>
          <a:xfrm>
            <a:off x="2457450" y="2030413"/>
            <a:ext cx="242888" cy="488950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1909763" y="2911475"/>
            <a:ext cx="406400" cy="242888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2" name="直線コネクタ 11"/>
          <p:cNvCxnSpPr/>
          <p:nvPr/>
        </p:nvCxnSpPr>
        <p:spPr>
          <a:xfrm>
            <a:off x="2112963" y="2636838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2112963" y="2844800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124075" y="3067050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2112963" y="3262313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3" name="正方形/長方形 1"/>
          <p:cNvSpPr>
            <a:spLocks noChangeArrowheads="1"/>
          </p:cNvSpPr>
          <p:nvPr/>
        </p:nvSpPr>
        <p:spPr bwMode="auto">
          <a:xfrm>
            <a:off x="2425700" y="2743200"/>
            <a:ext cx="6362700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3600">
                <a:latin typeface="Calibri" pitchFamily="34" charset="0"/>
              </a:rPr>
              <a:t>④</a:t>
            </a:r>
            <a:r>
              <a:rPr lang="en-US" altLang="ja-JP" sz="3600">
                <a:latin typeface="Calibri" pitchFamily="34" charset="0"/>
              </a:rPr>
              <a:t>5</a:t>
            </a:r>
            <a:r>
              <a:rPr lang="ja-JP" altLang="en-US" sz="3600">
                <a:latin typeface="Calibri" pitchFamily="34" charset="0"/>
              </a:rPr>
              <a:t>つの視点（</a:t>
            </a:r>
            <a:r>
              <a:rPr lang="en-US" altLang="ja-JP" sz="3600">
                <a:latin typeface="Calibri" pitchFamily="34" charset="0"/>
              </a:rPr>
              <a:t>PHARM</a:t>
            </a:r>
            <a:r>
              <a:rPr lang="ja-JP" altLang="en-US" sz="3600">
                <a:latin typeface="Calibri" pitchFamily="34" charset="0"/>
              </a:rPr>
              <a:t>）から分析</a:t>
            </a:r>
          </a:p>
        </p:txBody>
      </p:sp>
      <p:sp>
        <p:nvSpPr>
          <p:cNvPr id="6154" name="テキスト ボックス 2"/>
          <p:cNvSpPr txBox="1">
            <a:spLocks noChangeArrowheads="1"/>
          </p:cNvSpPr>
          <p:nvPr/>
        </p:nvSpPr>
        <p:spPr bwMode="auto">
          <a:xfrm>
            <a:off x="96838" y="549275"/>
            <a:ext cx="1658937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400">
                <a:latin typeface="Calibri" pitchFamily="34" charset="0"/>
              </a:rPr>
              <a:t>①</a:t>
            </a:r>
            <a:endParaRPr lang="en-US" altLang="ja-JP" sz="2400">
              <a:latin typeface="Calibri" pitchFamily="34" charset="0"/>
            </a:endParaRPr>
          </a:p>
          <a:p>
            <a:pPr algn="ctr"/>
            <a:r>
              <a:rPr lang="ja-JP" altLang="en-US" sz="2400">
                <a:latin typeface="Calibri" pitchFamily="34" charset="0"/>
              </a:rPr>
              <a:t>事例概要</a:t>
            </a:r>
            <a:endParaRPr lang="en-US" altLang="ja-JP" sz="2400">
              <a:latin typeface="Calibri" pitchFamily="34" charset="0"/>
            </a:endParaRPr>
          </a:p>
          <a:p>
            <a:pPr algn="ctr"/>
            <a:r>
              <a:rPr lang="ja-JP" altLang="en-US" sz="2400">
                <a:latin typeface="Calibri" pitchFamily="34" charset="0"/>
              </a:rPr>
              <a:t>事故レベル</a:t>
            </a:r>
          </a:p>
        </p:txBody>
      </p:sp>
      <p:sp>
        <p:nvSpPr>
          <p:cNvPr id="6155" name="テキスト ボックス 10"/>
          <p:cNvSpPr txBox="1">
            <a:spLocks noChangeArrowheads="1"/>
          </p:cNvSpPr>
          <p:nvPr/>
        </p:nvSpPr>
        <p:spPr bwMode="auto">
          <a:xfrm>
            <a:off x="214313" y="2636838"/>
            <a:ext cx="1423987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400">
                <a:latin typeface="Calibri" pitchFamily="34" charset="0"/>
              </a:rPr>
              <a:t>②</a:t>
            </a:r>
            <a:endParaRPr lang="en-US" altLang="ja-JP" sz="2400">
              <a:latin typeface="Calibri" pitchFamily="34" charset="0"/>
            </a:endParaRPr>
          </a:p>
          <a:p>
            <a:pPr algn="ctr"/>
            <a:r>
              <a:rPr lang="ja-JP" altLang="en-US" sz="2400">
                <a:latin typeface="Calibri" pitchFamily="34" charset="0"/>
              </a:rPr>
              <a:t>業務段階</a:t>
            </a:r>
            <a:endParaRPr lang="en-US" altLang="ja-JP" sz="2400">
              <a:latin typeface="Calibri" pitchFamily="34" charset="0"/>
            </a:endParaRPr>
          </a:p>
          <a:p>
            <a:pPr algn="ctr"/>
            <a:r>
              <a:rPr lang="ja-JP" altLang="en-US" sz="2400">
                <a:latin typeface="Calibri" pitchFamily="34" charset="0"/>
              </a:rPr>
              <a:t>をチェック</a:t>
            </a:r>
          </a:p>
        </p:txBody>
      </p:sp>
      <p:sp>
        <p:nvSpPr>
          <p:cNvPr id="6156" name="テキスト ボックス 12"/>
          <p:cNvSpPr txBox="1">
            <a:spLocks noChangeArrowheads="1"/>
          </p:cNvSpPr>
          <p:nvPr/>
        </p:nvSpPr>
        <p:spPr bwMode="auto">
          <a:xfrm>
            <a:off x="2916238" y="917575"/>
            <a:ext cx="4608512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2400">
                <a:latin typeface="Calibri" pitchFamily="34" charset="0"/>
              </a:rPr>
              <a:t>③</a:t>
            </a:r>
            <a:r>
              <a:rPr lang="en-US" altLang="ja-JP" sz="2400">
                <a:latin typeface="Calibri" pitchFamily="34" charset="0"/>
              </a:rPr>
              <a:t>5</a:t>
            </a:r>
            <a:r>
              <a:rPr lang="ja-JP" altLang="en-US" sz="2400">
                <a:latin typeface="Calibri" pitchFamily="34" charset="0"/>
              </a:rPr>
              <a:t>つの視点（</a:t>
            </a:r>
            <a:r>
              <a:rPr lang="en-US" altLang="ja-JP" sz="2400">
                <a:latin typeface="Calibri" pitchFamily="34" charset="0"/>
              </a:rPr>
              <a:t>PHARM</a:t>
            </a:r>
            <a:r>
              <a:rPr lang="ja-JP" altLang="en-US" sz="2400">
                <a:latin typeface="Calibri" pitchFamily="34" charset="0"/>
              </a:rPr>
              <a:t>）をチェック</a:t>
            </a:r>
          </a:p>
        </p:txBody>
      </p:sp>
      <p:sp>
        <p:nvSpPr>
          <p:cNvPr id="6157" name="テキスト ボックス 13"/>
          <p:cNvSpPr txBox="1">
            <a:spLocks noChangeArrowheads="1"/>
          </p:cNvSpPr>
          <p:nvPr/>
        </p:nvSpPr>
        <p:spPr bwMode="auto">
          <a:xfrm>
            <a:off x="2593975" y="4868863"/>
            <a:ext cx="5830888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3600">
                <a:latin typeface="Calibri" pitchFamily="34" charset="0"/>
              </a:rPr>
              <a:t>⑤</a:t>
            </a:r>
            <a:r>
              <a:rPr lang="en-US" altLang="ja-JP" sz="3600">
                <a:latin typeface="Calibri" pitchFamily="34" charset="0"/>
              </a:rPr>
              <a:t>2</a:t>
            </a:r>
            <a:r>
              <a:rPr lang="ja-JP" altLang="en-US" sz="3600">
                <a:latin typeface="Calibri" pitchFamily="34" charset="0"/>
              </a:rPr>
              <a:t>つの視点（教育、技術）で</a:t>
            </a:r>
            <a:endParaRPr lang="en-US" altLang="ja-JP" sz="3600">
              <a:latin typeface="Calibri" pitchFamily="34" charset="0"/>
            </a:endParaRPr>
          </a:p>
          <a:p>
            <a:r>
              <a:rPr lang="ja-JP" altLang="en-US" sz="3600">
                <a:latin typeface="Calibri" pitchFamily="34" charset="0"/>
              </a:rPr>
              <a:t>　対応策を立案</a:t>
            </a:r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DA310-C64D-4466-88AD-31B961DD0D71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1258888" y="0"/>
            <a:ext cx="6337300" cy="855663"/>
          </a:xfrm>
        </p:spPr>
        <p:txBody>
          <a:bodyPr/>
          <a:lstStyle/>
          <a:p>
            <a:pPr eaLnBrk="1" hangingPunct="1"/>
            <a:r>
              <a:rPr lang="ja-JP" altLang="en-US" sz="4000" smtClean="0"/>
              <a:t>各支部での講習形式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9550" y="908050"/>
            <a:ext cx="8759825" cy="3168650"/>
          </a:xfrm>
          <a:ln>
            <a:solidFill>
              <a:schemeClr val="tx1"/>
            </a:solidFill>
          </a:ln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800" dirty="0" smtClean="0"/>
              <a:t>①座学形式（参加者が多い場合）</a:t>
            </a:r>
            <a:endParaRPr lang="en-US" altLang="ja-JP" sz="28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800" dirty="0" smtClean="0"/>
              <a:t>事例分析を個々に行い、隣の方と対応策についてディスカッションします。</a:t>
            </a:r>
            <a:endParaRPr lang="en-US" altLang="ja-JP" sz="28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sz="28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800" dirty="0" smtClean="0"/>
              <a:t>②</a:t>
            </a:r>
            <a:r>
              <a:rPr lang="en-US" altLang="ja-JP" sz="2800" dirty="0" smtClean="0"/>
              <a:t>SGD</a:t>
            </a:r>
            <a:r>
              <a:rPr lang="ja-JP" altLang="en-US" sz="2800" dirty="0" smtClean="0"/>
              <a:t>形式（参加者が少ない場合）</a:t>
            </a:r>
            <a:endParaRPr lang="en-US" altLang="ja-JP" sz="28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800" dirty="0" smtClean="0"/>
              <a:t>グループを作り、対応策についてディスカッションします。</a:t>
            </a:r>
            <a:endParaRPr lang="en-US" altLang="ja-JP" sz="28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sz="28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2800" dirty="0" smtClean="0"/>
              <a:t>※</a:t>
            </a:r>
            <a:r>
              <a:rPr lang="ja-JP" altLang="en-US" sz="2800" dirty="0" smtClean="0"/>
              <a:t>薬局の規模に応じて対応策が異なりますので、様々な対応策を皆で共有して、調剤過誤防止に役立てましょう。</a:t>
            </a:r>
            <a:endParaRPr lang="en-US" altLang="ja-JP" dirty="0"/>
          </a:p>
        </p:txBody>
      </p:sp>
      <p:sp>
        <p:nvSpPr>
          <p:cNvPr id="7172" name="テキスト ボックス 4"/>
          <p:cNvSpPr txBox="1">
            <a:spLocks noChangeArrowheads="1"/>
          </p:cNvSpPr>
          <p:nvPr/>
        </p:nvSpPr>
        <p:spPr bwMode="auto">
          <a:xfrm>
            <a:off x="2427288" y="4521200"/>
            <a:ext cx="496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000">
                <a:latin typeface="Calibri" pitchFamily="34" charset="0"/>
              </a:rPr>
              <a:t>薬局内研修として</a:t>
            </a:r>
          </a:p>
        </p:txBody>
      </p:sp>
      <p:sp>
        <p:nvSpPr>
          <p:cNvPr id="7173" name="テキスト ボックス 5"/>
          <p:cNvSpPr txBox="1">
            <a:spLocks noChangeArrowheads="1"/>
          </p:cNvSpPr>
          <p:nvPr/>
        </p:nvSpPr>
        <p:spPr bwMode="auto">
          <a:xfrm>
            <a:off x="163513" y="5229225"/>
            <a:ext cx="88201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2400">
                <a:latin typeface="Calibri" pitchFamily="34" charset="0"/>
              </a:rPr>
              <a:t>今回の事例を薬局内研修としてお役立てください。今回の事例は薬局ヒヤリ・ハット事例収集・分析事業の事例を参考に作成しています。この事業の事例を各薬局で活用して調剤過誤防止に努めましょう。</a:t>
            </a:r>
            <a:endParaRPr lang="en-US" altLang="ja-JP" sz="2400">
              <a:latin typeface="Calibri" pitchFamily="34" charset="0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22E38-ECE5-4D0E-9F77-3CBF8F34109F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434</Words>
  <Application>Microsoft Office PowerPoint</Application>
  <PresentationFormat>画面に合わせる (4:3)</PresentationFormat>
  <Paragraphs>62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Arial</vt:lpstr>
      <vt:lpstr>ＭＳ Ｐゴシック</vt:lpstr>
      <vt:lpstr>Calibri</vt:lpstr>
      <vt:lpstr>Wingdings</vt:lpstr>
      <vt:lpstr>新細明體</vt:lpstr>
      <vt:lpstr>ＭＳ Ｐ明朝</vt:lpstr>
      <vt:lpstr>Office テーマ</vt:lpstr>
      <vt:lpstr>第2部 調剤過誤事例分析の実践</vt:lpstr>
      <vt:lpstr>スライド 2</vt:lpstr>
      <vt:lpstr>スライド 3</vt:lpstr>
      <vt:lpstr>スライド 4</vt:lpstr>
      <vt:lpstr>各支部での講習形式</vt:lpstr>
    </vt:vector>
  </TitlesOfParts>
  <Company>Dell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Preferred Customer</dc:creator>
  <cp:lastModifiedBy>Administrator</cp:lastModifiedBy>
  <cp:revision>110</cp:revision>
  <cp:lastPrinted>2013-01-07T05:02:04Z</cp:lastPrinted>
  <dcterms:created xsi:type="dcterms:W3CDTF">2012-10-25T09:38:46Z</dcterms:created>
  <dcterms:modified xsi:type="dcterms:W3CDTF">2013-01-16T03:37:43Z</dcterms:modified>
</cp:coreProperties>
</file>